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0"/>
  </p:notesMasterIdLst>
  <p:handoutMasterIdLst>
    <p:handoutMasterId r:id="rId41"/>
  </p:handoutMasterIdLst>
  <p:sldIdLst>
    <p:sldId id="256" r:id="rId2"/>
    <p:sldId id="295" r:id="rId3"/>
    <p:sldId id="258" r:id="rId4"/>
    <p:sldId id="259" r:id="rId5"/>
    <p:sldId id="260" r:id="rId6"/>
    <p:sldId id="261" r:id="rId7"/>
    <p:sldId id="262" r:id="rId8"/>
    <p:sldId id="265" r:id="rId9"/>
    <p:sldId id="308" r:id="rId10"/>
    <p:sldId id="296" r:id="rId11"/>
    <p:sldId id="285" r:id="rId12"/>
    <p:sldId id="291" r:id="rId13"/>
    <p:sldId id="297" r:id="rId14"/>
    <p:sldId id="266" r:id="rId15"/>
    <p:sldId id="267" r:id="rId16"/>
    <p:sldId id="268" r:id="rId17"/>
    <p:sldId id="275" r:id="rId18"/>
    <p:sldId id="298" r:id="rId19"/>
    <p:sldId id="271" r:id="rId20"/>
    <p:sldId id="299" r:id="rId21"/>
    <p:sldId id="300" r:id="rId22"/>
    <p:sldId id="309" r:id="rId23"/>
    <p:sldId id="281" r:id="rId24"/>
    <p:sldId id="301" r:id="rId25"/>
    <p:sldId id="302" r:id="rId26"/>
    <p:sldId id="303" r:id="rId27"/>
    <p:sldId id="304" r:id="rId28"/>
    <p:sldId id="305" r:id="rId29"/>
    <p:sldId id="286" r:id="rId30"/>
    <p:sldId id="287" r:id="rId31"/>
    <p:sldId id="306" r:id="rId32"/>
    <p:sldId id="280" r:id="rId33"/>
    <p:sldId id="307" r:id="rId34"/>
    <p:sldId id="293" r:id="rId35"/>
    <p:sldId id="294" r:id="rId36"/>
    <p:sldId id="282" r:id="rId37"/>
    <p:sldId id="283" r:id="rId38"/>
    <p:sldId id="284"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BCC2E-2F91-8FC6-A8D2-6AF34D22B08E}" v="377" dt="2022-07-01T15:13:02.852"/>
    <p1510:client id="{63754A74-6D48-9E0E-9D56-CFAD7500C031}" v="103" dt="2022-07-01T15:25:51.118"/>
    <p1510:client id="{6FA9E241-4C99-18F6-A749-60B2FE4EFA55}" v="395" dt="2022-07-04T11:41:39.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65" d="100"/>
          <a:sy n="65" d="100"/>
        </p:scale>
        <p:origin x="644"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2"/>
            <a:ext cx="2945659" cy="498055"/>
          </a:xfrm>
          <a:prstGeom prst="rect">
            <a:avLst/>
          </a:prstGeom>
        </p:spPr>
        <p:txBody>
          <a:bodyPr vert="horz" lIns="91440" tIns="45720" rIns="91440" bIns="45720" rtlCol="0"/>
          <a:lstStyle>
            <a:lvl1pPr algn="r">
              <a:defRPr sz="1200"/>
            </a:lvl1pPr>
          </a:lstStyle>
          <a:p>
            <a:fld id="{60934E46-8BFB-40E6-85CA-DC752EDC280B}" type="datetimeFigureOut">
              <a:rPr lang="en-GB" smtClean="0"/>
              <a:t>05/07/2023</a:t>
            </a:fld>
            <a:endParaRPr lang="en-GB"/>
          </a:p>
        </p:txBody>
      </p:sp>
      <p:sp>
        <p:nvSpPr>
          <p:cNvPr id="4" name="Footer Placeholder 3"/>
          <p:cNvSpPr>
            <a:spLocks noGrp="1"/>
          </p:cNvSpPr>
          <p:nvPr>
            <p:ph type="ftr" sz="quarter" idx="2"/>
          </p:nvPr>
        </p:nvSpPr>
        <p:spPr>
          <a:xfrm>
            <a:off x="0" y="9428585"/>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5"/>
            <a:ext cx="2945659" cy="498054"/>
          </a:xfrm>
          <a:prstGeom prst="rect">
            <a:avLst/>
          </a:prstGeom>
        </p:spPr>
        <p:txBody>
          <a:bodyPr vert="horz" lIns="91440" tIns="45720" rIns="91440" bIns="45720" rtlCol="0" anchor="b"/>
          <a:lstStyle>
            <a:lvl1pPr algn="r">
              <a:defRPr sz="1200"/>
            </a:lvl1pPr>
          </a:lstStyle>
          <a:p>
            <a:fld id="{8568DE1B-F990-451C-B5F5-431B1BE5404D}" type="slidenum">
              <a:rPr lang="en-GB" smtClean="0"/>
              <a:t>‹#›</a:t>
            </a:fld>
            <a:endParaRPr lang="en-GB"/>
          </a:p>
        </p:txBody>
      </p:sp>
    </p:spTree>
    <p:extLst>
      <p:ext uri="{BB962C8B-B14F-4D97-AF65-F5344CB8AC3E}">
        <p14:creationId xmlns:p14="http://schemas.microsoft.com/office/powerpoint/2010/main" val="342520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B7F2BC6-9EBF-4A02-88C8-521530E3B346}" type="datetimeFigureOut">
              <a:rPr lang="en-GB" smtClean="0"/>
              <a:t>05/07/2023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3453A7-17F0-4CE3-9D65-19B5BFA8BB3E}" type="slidenum">
              <a:rPr lang="en-GB" smtClean="0"/>
              <a:t>‹#›</a:t>
            </a:fld>
            <a:endParaRPr lang="en-GB"/>
          </a:p>
        </p:txBody>
      </p:sp>
    </p:spTree>
    <p:extLst>
      <p:ext uri="{BB962C8B-B14F-4D97-AF65-F5344CB8AC3E}">
        <p14:creationId xmlns:p14="http://schemas.microsoft.com/office/powerpoint/2010/main" val="3160912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Dawn/Trish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2</a:t>
            </a:fld>
            <a:endParaRPr lang="en-GB"/>
          </a:p>
        </p:txBody>
      </p:sp>
    </p:spTree>
    <p:extLst>
      <p:ext uri="{BB962C8B-B14F-4D97-AF65-F5344CB8AC3E}">
        <p14:creationId xmlns:p14="http://schemas.microsoft.com/office/powerpoint/2010/main" val="1706499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11</a:t>
            </a:fld>
            <a:endParaRPr lang="en-GB"/>
          </a:p>
        </p:txBody>
      </p:sp>
    </p:spTree>
    <p:extLst>
      <p:ext uri="{BB962C8B-B14F-4D97-AF65-F5344CB8AC3E}">
        <p14:creationId xmlns:p14="http://schemas.microsoft.com/office/powerpoint/2010/main" val="382109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12</a:t>
            </a:fld>
            <a:endParaRPr lang="en-GB"/>
          </a:p>
        </p:txBody>
      </p:sp>
    </p:spTree>
    <p:extLst>
      <p:ext uri="{BB962C8B-B14F-4D97-AF65-F5344CB8AC3E}">
        <p14:creationId xmlns:p14="http://schemas.microsoft.com/office/powerpoint/2010/main" val="116144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13</a:t>
            </a:fld>
            <a:endParaRPr lang="en-GB"/>
          </a:p>
        </p:txBody>
      </p:sp>
    </p:spTree>
    <p:extLst>
      <p:ext uri="{BB962C8B-B14F-4D97-AF65-F5344CB8AC3E}">
        <p14:creationId xmlns:p14="http://schemas.microsoft.com/office/powerpoint/2010/main" val="168133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14</a:t>
            </a:fld>
            <a:endParaRPr lang="en-GB"/>
          </a:p>
        </p:txBody>
      </p:sp>
    </p:spTree>
    <p:extLst>
      <p:ext uri="{BB962C8B-B14F-4D97-AF65-F5344CB8AC3E}">
        <p14:creationId xmlns:p14="http://schemas.microsoft.com/office/powerpoint/2010/main" val="114579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15</a:t>
            </a:fld>
            <a:endParaRPr lang="en-GB"/>
          </a:p>
        </p:txBody>
      </p:sp>
    </p:spTree>
    <p:extLst>
      <p:ext uri="{BB962C8B-B14F-4D97-AF65-F5344CB8AC3E}">
        <p14:creationId xmlns:p14="http://schemas.microsoft.com/office/powerpoint/2010/main" val="4267706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16</a:t>
            </a:fld>
            <a:endParaRPr lang="en-GB"/>
          </a:p>
        </p:txBody>
      </p:sp>
    </p:spTree>
    <p:extLst>
      <p:ext uri="{BB962C8B-B14F-4D97-AF65-F5344CB8AC3E}">
        <p14:creationId xmlns:p14="http://schemas.microsoft.com/office/powerpoint/2010/main" val="2523662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17</a:t>
            </a:fld>
            <a:endParaRPr lang="en-GB"/>
          </a:p>
        </p:txBody>
      </p:sp>
    </p:spTree>
    <p:extLst>
      <p:ext uri="{BB962C8B-B14F-4D97-AF65-F5344CB8AC3E}">
        <p14:creationId xmlns:p14="http://schemas.microsoft.com/office/powerpoint/2010/main" val="2754170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18</a:t>
            </a:fld>
            <a:endParaRPr lang="en-GB"/>
          </a:p>
        </p:txBody>
      </p:sp>
    </p:spTree>
    <p:extLst>
      <p:ext uri="{BB962C8B-B14F-4D97-AF65-F5344CB8AC3E}">
        <p14:creationId xmlns:p14="http://schemas.microsoft.com/office/powerpoint/2010/main" val="275496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19</a:t>
            </a:fld>
            <a:endParaRPr lang="en-GB"/>
          </a:p>
        </p:txBody>
      </p:sp>
    </p:spTree>
    <p:extLst>
      <p:ext uri="{BB962C8B-B14F-4D97-AF65-F5344CB8AC3E}">
        <p14:creationId xmlns:p14="http://schemas.microsoft.com/office/powerpoint/2010/main" val="3508670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20</a:t>
            </a:fld>
            <a:endParaRPr lang="en-GB"/>
          </a:p>
        </p:txBody>
      </p:sp>
    </p:spTree>
    <p:extLst>
      <p:ext uri="{BB962C8B-B14F-4D97-AF65-F5344CB8AC3E}">
        <p14:creationId xmlns:p14="http://schemas.microsoft.com/office/powerpoint/2010/main" val="211358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Liz</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3</a:t>
            </a:fld>
            <a:endParaRPr lang="en-GB"/>
          </a:p>
        </p:txBody>
      </p:sp>
    </p:spTree>
    <p:extLst>
      <p:ext uri="{BB962C8B-B14F-4D97-AF65-F5344CB8AC3E}">
        <p14:creationId xmlns:p14="http://schemas.microsoft.com/office/powerpoint/2010/main" val="111391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21</a:t>
            </a:fld>
            <a:endParaRPr lang="en-GB"/>
          </a:p>
        </p:txBody>
      </p:sp>
    </p:spTree>
    <p:extLst>
      <p:ext uri="{BB962C8B-B14F-4D97-AF65-F5344CB8AC3E}">
        <p14:creationId xmlns:p14="http://schemas.microsoft.com/office/powerpoint/2010/main" val="499435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Beth</a:t>
            </a:r>
            <a:endParaRPr lang="en-GB"/>
          </a:p>
        </p:txBody>
      </p:sp>
      <p:sp>
        <p:nvSpPr>
          <p:cNvPr id="4" name="Slide Number Placeholder 3"/>
          <p:cNvSpPr>
            <a:spLocks noGrp="1"/>
          </p:cNvSpPr>
          <p:nvPr>
            <p:ph type="sldNum" sz="quarter" idx="10"/>
          </p:nvPr>
        </p:nvSpPr>
        <p:spPr/>
        <p:txBody>
          <a:bodyPr/>
          <a:lstStyle/>
          <a:p>
            <a:fld id="{BC3453A7-17F0-4CE3-9D65-19B5BFA8BB3E}" type="slidenum">
              <a:rPr lang="en-GB" smtClean="0"/>
              <a:t>22</a:t>
            </a:fld>
            <a:endParaRPr lang="en-GB"/>
          </a:p>
        </p:txBody>
      </p:sp>
    </p:spTree>
    <p:extLst>
      <p:ext uri="{BB962C8B-B14F-4D97-AF65-F5344CB8AC3E}">
        <p14:creationId xmlns:p14="http://schemas.microsoft.com/office/powerpoint/2010/main" val="3723564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24</a:t>
            </a:fld>
            <a:endParaRPr lang="en-GB"/>
          </a:p>
        </p:txBody>
      </p:sp>
    </p:spTree>
    <p:extLst>
      <p:ext uri="{BB962C8B-B14F-4D97-AF65-F5344CB8AC3E}">
        <p14:creationId xmlns:p14="http://schemas.microsoft.com/office/powerpoint/2010/main" val="185539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25</a:t>
            </a:fld>
            <a:endParaRPr lang="en-GB"/>
          </a:p>
        </p:txBody>
      </p:sp>
    </p:spTree>
    <p:extLst>
      <p:ext uri="{BB962C8B-B14F-4D97-AF65-F5344CB8AC3E}">
        <p14:creationId xmlns:p14="http://schemas.microsoft.com/office/powerpoint/2010/main" val="2301318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26</a:t>
            </a:fld>
            <a:endParaRPr lang="en-GB"/>
          </a:p>
        </p:txBody>
      </p:sp>
    </p:spTree>
    <p:extLst>
      <p:ext uri="{BB962C8B-B14F-4D97-AF65-F5344CB8AC3E}">
        <p14:creationId xmlns:p14="http://schemas.microsoft.com/office/powerpoint/2010/main" val="3532501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27</a:t>
            </a:fld>
            <a:endParaRPr lang="en-GB"/>
          </a:p>
        </p:txBody>
      </p:sp>
    </p:spTree>
    <p:extLst>
      <p:ext uri="{BB962C8B-B14F-4D97-AF65-F5344CB8AC3E}">
        <p14:creationId xmlns:p14="http://schemas.microsoft.com/office/powerpoint/2010/main" val="3070217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28</a:t>
            </a:fld>
            <a:endParaRPr lang="en-GB"/>
          </a:p>
        </p:txBody>
      </p:sp>
    </p:spTree>
    <p:extLst>
      <p:ext uri="{BB962C8B-B14F-4D97-AF65-F5344CB8AC3E}">
        <p14:creationId xmlns:p14="http://schemas.microsoft.com/office/powerpoint/2010/main" val="877906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29</a:t>
            </a:fld>
            <a:endParaRPr lang="en-GB"/>
          </a:p>
        </p:txBody>
      </p:sp>
    </p:spTree>
    <p:extLst>
      <p:ext uri="{BB962C8B-B14F-4D97-AF65-F5344CB8AC3E}">
        <p14:creationId xmlns:p14="http://schemas.microsoft.com/office/powerpoint/2010/main" val="2713473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30</a:t>
            </a:fld>
            <a:endParaRPr lang="en-GB"/>
          </a:p>
        </p:txBody>
      </p:sp>
    </p:spTree>
    <p:extLst>
      <p:ext uri="{BB962C8B-B14F-4D97-AF65-F5344CB8AC3E}">
        <p14:creationId xmlns:p14="http://schemas.microsoft.com/office/powerpoint/2010/main" val="555452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31</a:t>
            </a:fld>
            <a:endParaRPr lang="en-GB"/>
          </a:p>
        </p:txBody>
      </p:sp>
    </p:spTree>
    <p:extLst>
      <p:ext uri="{BB962C8B-B14F-4D97-AF65-F5344CB8AC3E}">
        <p14:creationId xmlns:p14="http://schemas.microsoft.com/office/powerpoint/2010/main" val="29147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Liz</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4</a:t>
            </a:fld>
            <a:endParaRPr lang="en-GB"/>
          </a:p>
        </p:txBody>
      </p:sp>
    </p:spTree>
    <p:extLst>
      <p:ext uri="{BB962C8B-B14F-4D97-AF65-F5344CB8AC3E}">
        <p14:creationId xmlns:p14="http://schemas.microsoft.com/office/powerpoint/2010/main" val="680381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32</a:t>
            </a:fld>
            <a:endParaRPr lang="en-GB"/>
          </a:p>
        </p:txBody>
      </p:sp>
    </p:spTree>
    <p:extLst>
      <p:ext uri="{BB962C8B-B14F-4D97-AF65-F5344CB8AC3E}">
        <p14:creationId xmlns:p14="http://schemas.microsoft.com/office/powerpoint/2010/main" val="3715663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33</a:t>
            </a:fld>
            <a:endParaRPr lang="en-GB"/>
          </a:p>
        </p:txBody>
      </p:sp>
    </p:spTree>
    <p:extLst>
      <p:ext uri="{BB962C8B-B14F-4D97-AF65-F5344CB8AC3E}">
        <p14:creationId xmlns:p14="http://schemas.microsoft.com/office/powerpoint/2010/main" val="754102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34</a:t>
            </a:fld>
            <a:endParaRPr lang="en-GB"/>
          </a:p>
        </p:txBody>
      </p:sp>
    </p:spTree>
    <p:extLst>
      <p:ext uri="{BB962C8B-B14F-4D97-AF65-F5344CB8AC3E}">
        <p14:creationId xmlns:p14="http://schemas.microsoft.com/office/powerpoint/2010/main" val="1131612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35</a:t>
            </a:fld>
            <a:endParaRPr lang="en-GB"/>
          </a:p>
        </p:txBody>
      </p:sp>
    </p:spTree>
    <p:extLst>
      <p:ext uri="{BB962C8B-B14F-4D97-AF65-F5344CB8AC3E}">
        <p14:creationId xmlns:p14="http://schemas.microsoft.com/office/powerpoint/2010/main" val="821091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36</a:t>
            </a:fld>
            <a:endParaRPr lang="en-GB"/>
          </a:p>
        </p:txBody>
      </p:sp>
    </p:spTree>
    <p:extLst>
      <p:ext uri="{BB962C8B-B14F-4D97-AF65-F5344CB8AC3E}">
        <p14:creationId xmlns:p14="http://schemas.microsoft.com/office/powerpoint/2010/main" val="4124317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37</a:t>
            </a:fld>
            <a:endParaRPr lang="en-GB"/>
          </a:p>
        </p:txBody>
      </p:sp>
    </p:spTree>
    <p:extLst>
      <p:ext uri="{BB962C8B-B14F-4D97-AF65-F5344CB8AC3E}">
        <p14:creationId xmlns:p14="http://schemas.microsoft.com/office/powerpoint/2010/main" val="1728715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38</a:t>
            </a:fld>
            <a:endParaRPr lang="en-GB"/>
          </a:p>
        </p:txBody>
      </p:sp>
    </p:spTree>
    <p:extLst>
      <p:ext uri="{BB962C8B-B14F-4D97-AF65-F5344CB8AC3E}">
        <p14:creationId xmlns:p14="http://schemas.microsoft.com/office/powerpoint/2010/main" val="3133879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Trish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5</a:t>
            </a:fld>
            <a:endParaRPr lang="en-GB"/>
          </a:p>
        </p:txBody>
      </p:sp>
    </p:spTree>
    <p:extLst>
      <p:ext uri="{BB962C8B-B14F-4D97-AF65-F5344CB8AC3E}">
        <p14:creationId xmlns:p14="http://schemas.microsoft.com/office/powerpoint/2010/main" val="287437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Trish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6</a:t>
            </a:fld>
            <a:endParaRPr lang="en-GB"/>
          </a:p>
        </p:txBody>
      </p:sp>
    </p:spTree>
    <p:extLst>
      <p:ext uri="{BB962C8B-B14F-4D97-AF65-F5344CB8AC3E}">
        <p14:creationId xmlns:p14="http://schemas.microsoft.com/office/powerpoint/2010/main" val="150703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Trish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7</a:t>
            </a:fld>
            <a:endParaRPr lang="en-GB"/>
          </a:p>
        </p:txBody>
      </p:sp>
    </p:spTree>
    <p:extLst>
      <p:ext uri="{BB962C8B-B14F-4D97-AF65-F5344CB8AC3E}">
        <p14:creationId xmlns:p14="http://schemas.microsoft.com/office/powerpoint/2010/main" val="67669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Trish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8</a:t>
            </a:fld>
            <a:endParaRPr lang="en-GB"/>
          </a:p>
        </p:txBody>
      </p:sp>
    </p:spTree>
    <p:extLst>
      <p:ext uri="{BB962C8B-B14F-4D97-AF65-F5344CB8AC3E}">
        <p14:creationId xmlns:p14="http://schemas.microsoft.com/office/powerpoint/2010/main" val="101977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Trish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9</a:t>
            </a:fld>
            <a:endParaRPr lang="en-GB"/>
          </a:p>
        </p:txBody>
      </p:sp>
    </p:spTree>
    <p:extLst>
      <p:ext uri="{BB962C8B-B14F-4D97-AF65-F5344CB8AC3E}">
        <p14:creationId xmlns:p14="http://schemas.microsoft.com/office/powerpoint/2010/main" val="2391545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Beth</a:t>
            </a:r>
            <a:endParaRPr lang="en-GB" dirty="0"/>
          </a:p>
        </p:txBody>
      </p:sp>
      <p:sp>
        <p:nvSpPr>
          <p:cNvPr id="4" name="Slide Number Placeholder 3"/>
          <p:cNvSpPr>
            <a:spLocks noGrp="1"/>
          </p:cNvSpPr>
          <p:nvPr>
            <p:ph type="sldNum" sz="quarter" idx="10"/>
          </p:nvPr>
        </p:nvSpPr>
        <p:spPr/>
        <p:txBody>
          <a:bodyPr/>
          <a:lstStyle/>
          <a:p>
            <a:fld id="{BC3453A7-17F0-4CE3-9D65-19B5BFA8BB3E}" type="slidenum">
              <a:rPr lang="en-GB" smtClean="0"/>
              <a:t>10</a:t>
            </a:fld>
            <a:endParaRPr lang="en-GB"/>
          </a:p>
        </p:txBody>
      </p:sp>
    </p:spTree>
    <p:extLst>
      <p:ext uri="{BB962C8B-B14F-4D97-AF65-F5344CB8AC3E}">
        <p14:creationId xmlns:p14="http://schemas.microsoft.com/office/powerpoint/2010/main" val="345376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654C3C-5649-42CF-B62C-E66071A527AA}" type="datetimeFigureOut">
              <a:rPr lang="en-GB" smtClean="0"/>
              <a:t>05/07/2023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CCD2D-63CF-4763-8837-B25E5D5D945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82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654C3C-5649-42CF-B62C-E66071A527AA}" type="datetimeFigureOut">
              <a:rPr lang="en-GB" smtClean="0"/>
              <a:t>05/07/2023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CCD2D-63CF-4763-8837-B25E5D5D945F}" type="slidenum">
              <a:rPr lang="en-GB" smtClean="0"/>
              <a:t>‹#›</a:t>
            </a:fld>
            <a:endParaRPr lang="en-GB"/>
          </a:p>
        </p:txBody>
      </p:sp>
    </p:spTree>
    <p:extLst>
      <p:ext uri="{BB962C8B-B14F-4D97-AF65-F5344CB8AC3E}">
        <p14:creationId xmlns:p14="http://schemas.microsoft.com/office/powerpoint/2010/main" val="20545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654C3C-5649-42CF-B62C-E66071A527AA}" type="datetimeFigureOut">
              <a:rPr lang="en-GB" smtClean="0"/>
              <a:t>05/07/2023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CCD2D-63CF-4763-8837-B25E5D5D945F}" type="slidenum">
              <a:rPr lang="en-GB" smtClean="0"/>
              <a:t>‹#›</a:t>
            </a:fld>
            <a:endParaRPr lang="en-GB"/>
          </a:p>
        </p:txBody>
      </p:sp>
    </p:spTree>
    <p:extLst>
      <p:ext uri="{BB962C8B-B14F-4D97-AF65-F5344CB8AC3E}">
        <p14:creationId xmlns:p14="http://schemas.microsoft.com/office/powerpoint/2010/main" val="242852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654C3C-5649-42CF-B62C-E66071A527AA}" type="datetimeFigureOut">
              <a:rPr lang="en-GB" smtClean="0"/>
              <a:t>05/07/2023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CCD2D-63CF-4763-8837-B25E5D5D945F}" type="slidenum">
              <a:rPr lang="en-GB" smtClean="0"/>
              <a:t>‹#›</a:t>
            </a:fld>
            <a:endParaRPr lang="en-GB"/>
          </a:p>
        </p:txBody>
      </p:sp>
    </p:spTree>
    <p:extLst>
      <p:ext uri="{BB962C8B-B14F-4D97-AF65-F5344CB8AC3E}">
        <p14:creationId xmlns:p14="http://schemas.microsoft.com/office/powerpoint/2010/main" val="51073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654C3C-5649-42CF-B62C-E66071A527AA}" type="datetimeFigureOut">
              <a:rPr lang="en-GB" smtClean="0"/>
              <a:t>05/07/2023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CCD2D-63CF-4763-8837-B25E5D5D945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00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654C3C-5649-42CF-B62C-E66071A527AA}" type="datetimeFigureOut">
              <a:rPr lang="en-GB" smtClean="0"/>
              <a:t>05/07/2023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4CCD2D-63CF-4763-8837-B25E5D5D945F}" type="slidenum">
              <a:rPr lang="en-GB" smtClean="0"/>
              <a:t>‹#›</a:t>
            </a:fld>
            <a:endParaRPr lang="en-GB"/>
          </a:p>
        </p:txBody>
      </p:sp>
    </p:spTree>
    <p:extLst>
      <p:ext uri="{BB962C8B-B14F-4D97-AF65-F5344CB8AC3E}">
        <p14:creationId xmlns:p14="http://schemas.microsoft.com/office/powerpoint/2010/main" val="292055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654C3C-5649-42CF-B62C-E66071A527AA}" type="datetimeFigureOut">
              <a:rPr lang="en-GB" smtClean="0"/>
              <a:t>05/07/2023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4CCD2D-63CF-4763-8837-B25E5D5D945F}" type="slidenum">
              <a:rPr lang="en-GB" smtClean="0"/>
              <a:t>‹#›</a:t>
            </a:fld>
            <a:endParaRPr lang="en-GB"/>
          </a:p>
        </p:txBody>
      </p:sp>
    </p:spTree>
    <p:extLst>
      <p:ext uri="{BB962C8B-B14F-4D97-AF65-F5344CB8AC3E}">
        <p14:creationId xmlns:p14="http://schemas.microsoft.com/office/powerpoint/2010/main" val="7835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654C3C-5649-42CF-B62C-E66071A527AA}" type="datetimeFigureOut">
              <a:rPr lang="en-GB" smtClean="0"/>
              <a:t>05/07/2023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4CCD2D-63CF-4763-8837-B25E5D5D945F}" type="slidenum">
              <a:rPr lang="en-GB" smtClean="0"/>
              <a:t>‹#›</a:t>
            </a:fld>
            <a:endParaRPr lang="en-GB"/>
          </a:p>
        </p:txBody>
      </p:sp>
    </p:spTree>
    <p:extLst>
      <p:ext uri="{BB962C8B-B14F-4D97-AF65-F5344CB8AC3E}">
        <p14:creationId xmlns:p14="http://schemas.microsoft.com/office/powerpoint/2010/main" val="392580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E654C3C-5649-42CF-B62C-E66071A527AA}" type="datetimeFigureOut">
              <a:rPr lang="en-GB" smtClean="0"/>
              <a:t>05/07/2023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534CCD2D-63CF-4763-8837-B25E5D5D945F}" type="slidenum">
              <a:rPr lang="en-GB" smtClean="0"/>
              <a:t>‹#›</a:t>
            </a:fld>
            <a:endParaRPr lang="en-GB"/>
          </a:p>
        </p:txBody>
      </p:sp>
    </p:spTree>
    <p:extLst>
      <p:ext uri="{BB962C8B-B14F-4D97-AF65-F5344CB8AC3E}">
        <p14:creationId xmlns:p14="http://schemas.microsoft.com/office/powerpoint/2010/main" val="28597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E654C3C-5649-42CF-B62C-E66071A527AA}" type="datetimeFigureOut">
              <a:rPr lang="en-GB" smtClean="0"/>
              <a:t>05/07/2023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34CCD2D-63CF-4763-8837-B25E5D5D945F}" type="slidenum">
              <a:rPr lang="en-GB" smtClean="0"/>
              <a:t>‹#›</a:t>
            </a:fld>
            <a:endParaRPr lang="en-GB"/>
          </a:p>
        </p:txBody>
      </p:sp>
    </p:spTree>
    <p:extLst>
      <p:ext uri="{BB962C8B-B14F-4D97-AF65-F5344CB8AC3E}">
        <p14:creationId xmlns:p14="http://schemas.microsoft.com/office/powerpoint/2010/main" val="96497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654C3C-5649-42CF-B62C-E66071A527AA}" type="datetimeFigureOut">
              <a:rPr lang="en-GB" smtClean="0"/>
              <a:t>05/07/2023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4CCD2D-63CF-4763-8837-B25E5D5D945F}" type="slidenum">
              <a:rPr lang="en-GB" smtClean="0"/>
              <a:t>‹#›</a:t>
            </a:fld>
            <a:endParaRPr lang="en-GB"/>
          </a:p>
        </p:txBody>
      </p:sp>
    </p:spTree>
    <p:extLst>
      <p:ext uri="{BB962C8B-B14F-4D97-AF65-F5344CB8AC3E}">
        <p14:creationId xmlns:p14="http://schemas.microsoft.com/office/powerpoint/2010/main" val="272641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E654C3C-5649-42CF-B62C-E66071A527AA}" type="datetimeFigureOut">
              <a:rPr lang="en-GB" smtClean="0"/>
              <a:t>05/07/2023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34CCD2D-63CF-4763-8837-B25E5D5D945F}"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1503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hyperlink" Target="https://www.saltfordschool.org.uk/assets/uploads/documents/key%20information/Anti-Bullying%20Charter%202017.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www.saltfordschool.org.uk/news/#seesaw"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altfordschool.org.uk/assets/uploads/documents/clubs/club%20timetable.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Year 3</a:t>
            </a:r>
            <a:endParaRPr lang="en-GB" dirty="0"/>
          </a:p>
        </p:txBody>
      </p:sp>
      <p:pic>
        <p:nvPicPr>
          <p:cNvPr id="5" name="Picture 4"/>
          <p:cNvPicPr>
            <a:picLocks noChangeAspect="1"/>
          </p:cNvPicPr>
          <p:nvPr/>
        </p:nvPicPr>
        <p:blipFill rotWithShape="1">
          <a:blip r:embed="rId2"/>
          <a:srcRect l="20621" t="32157" r="51438" b="22823"/>
          <a:stretch/>
        </p:blipFill>
        <p:spPr>
          <a:xfrm>
            <a:off x="75304" y="279699"/>
            <a:ext cx="1688950" cy="1700802"/>
          </a:xfrm>
          <a:prstGeom prst="rect">
            <a:avLst/>
          </a:prstGeom>
        </p:spPr>
      </p:pic>
      <p:pic>
        <p:nvPicPr>
          <p:cNvPr id="6" name="Picture 5"/>
          <p:cNvPicPr>
            <a:picLocks noChangeAspect="1"/>
          </p:cNvPicPr>
          <p:nvPr/>
        </p:nvPicPr>
        <p:blipFill>
          <a:blip r:embed="rId3"/>
          <a:stretch>
            <a:fillRect/>
          </a:stretch>
        </p:blipFill>
        <p:spPr>
          <a:xfrm>
            <a:off x="10467331" y="5437632"/>
            <a:ext cx="1611702" cy="813244"/>
          </a:xfrm>
          <a:prstGeom prst="rect">
            <a:avLst/>
          </a:prstGeom>
        </p:spPr>
      </p:pic>
    </p:spTree>
    <p:extLst>
      <p:ext uri="{BB962C8B-B14F-4D97-AF65-F5344CB8AC3E}">
        <p14:creationId xmlns:p14="http://schemas.microsoft.com/office/powerpoint/2010/main" val="2596029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Drop off</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8796976"/>
              </p:ext>
            </p:extLst>
          </p:nvPr>
        </p:nvGraphicFramePr>
        <p:xfrm>
          <a:off x="7299356" y="2135083"/>
          <a:ext cx="4502499" cy="2504460"/>
        </p:xfrm>
        <a:graphic>
          <a:graphicData uri="http://schemas.openxmlformats.org/drawingml/2006/table">
            <a:tbl>
              <a:tblPr firstRow="1" firstCol="1" bandRow="1">
                <a:tableStyleId>{5C22544A-7EE6-4342-B048-85BDC9FD1C3A}</a:tableStyleId>
              </a:tblPr>
              <a:tblGrid>
                <a:gridCol w="2243309">
                  <a:extLst>
                    <a:ext uri="{9D8B030D-6E8A-4147-A177-3AD203B41FA5}">
                      <a16:colId xmlns:a16="http://schemas.microsoft.com/office/drawing/2014/main" val="3793545477"/>
                    </a:ext>
                  </a:extLst>
                </a:gridCol>
                <a:gridCol w="2259190">
                  <a:extLst>
                    <a:ext uri="{9D8B030D-6E8A-4147-A177-3AD203B41FA5}">
                      <a16:colId xmlns:a16="http://schemas.microsoft.com/office/drawing/2014/main" val="3381066616"/>
                    </a:ext>
                  </a:extLst>
                </a:gridCol>
              </a:tblGrid>
              <a:tr h="314798">
                <a:tc>
                  <a:txBody>
                    <a:bodyPr/>
                    <a:lstStyle/>
                    <a:p>
                      <a:pPr algn="ctr">
                        <a:lnSpc>
                          <a:spcPct val="107000"/>
                        </a:lnSpc>
                        <a:spcAft>
                          <a:spcPts val="0"/>
                        </a:spcAft>
                      </a:pPr>
                      <a:r>
                        <a:rPr lang="en-GB" sz="1400" dirty="0">
                          <a:effectLst/>
                        </a:rPr>
                        <a:t>Arrival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a:effectLst/>
                        </a:rPr>
                        <a:t>8.40am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56624165"/>
                  </a:ext>
                </a:extLst>
              </a:tr>
              <a:tr h="314798">
                <a:tc>
                  <a:txBody>
                    <a:bodyPr/>
                    <a:lstStyle/>
                    <a:p>
                      <a:pPr algn="ctr">
                        <a:lnSpc>
                          <a:spcPct val="107000"/>
                        </a:lnSpc>
                        <a:spcAft>
                          <a:spcPts val="0"/>
                        </a:spcAft>
                      </a:pPr>
                      <a:r>
                        <a:rPr lang="en-GB" sz="1400" dirty="0">
                          <a:effectLst/>
                        </a:rPr>
                        <a:t>Registration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a:effectLst/>
                        </a:rPr>
                        <a:t>8.50am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63766742"/>
                  </a:ext>
                </a:extLst>
              </a:tr>
              <a:tr h="314798">
                <a:tc>
                  <a:txBody>
                    <a:bodyPr/>
                    <a:lstStyle/>
                    <a:p>
                      <a:pPr algn="ct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Lesson</a:t>
                      </a:r>
                      <a:r>
                        <a:rPr lang="en-GB" sz="1400" baseline="0" dirty="0" smtClean="0">
                          <a:effectLst/>
                          <a:latin typeface="Calibri" panose="020F0502020204030204" pitchFamily="34" charset="0"/>
                          <a:ea typeface="Calibri" panose="020F0502020204030204" pitchFamily="34" charset="0"/>
                          <a:cs typeface="Times New Roman" panose="02020603050405020304" pitchFamily="18" charset="0"/>
                        </a:rPr>
                        <a:t> 1 and 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9:00am – 10:45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53846706"/>
                  </a:ext>
                </a:extLst>
              </a:tr>
              <a:tr h="314798">
                <a:tc>
                  <a:txBody>
                    <a:bodyPr/>
                    <a:lstStyle/>
                    <a:p>
                      <a:pPr algn="ctr">
                        <a:lnSpc>
                          <a:spcPct val="107000"/>
                        </a:lnSpc>
                        <a:spcAft>
                          <a:spcPts val="0"/>
                        </a:spcAft>
                      </a:pPr>
                      <a:r>
                        <a:rPr lang="en-GB" sz="1400" dirty="0">
                          <a:effectLst/>
                        </a:rPr>
                        <a:t>Morning Play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smtClean="0">
                          <a:effectLst/>
                        </a:rPr>
                        <a:t>10.45am – 11:00am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60575456"/>
                  </a:ext>
                </a:extLst>
              </a:tr>
              <a:tr h="314798">
                <a:tc>
                  <a:txBody>
                    <a:bodyPr/>
                    <a:lstStyle/>
                    <a:p>
                      <a:pPr algn="ctr">
                        <a:lnSpc>
                          <a:spcPct val="107000"/>
                        </a:lnSpc>
                        <a:spcAft>
                          <a:spcPts val="0"/>
                        </a:spcAft>
                      </a:pPr>
                      <a:r>
                        <a:rPr lang="en-GB" sz="1400" dirty="0" smtClean="0">
                          <a:effectLst/>
                          <a:latin typeface="+mn-lt"/>
                          <a:ea typeface="+mn-ea"/>
                          <a:cs typeface="+mn-cs"/>
                        </a:rPr>
                        <a:t>Lesson</a:t>
                      </a:r>
                      <a:r>
                        <a:rPr lang="en-GB" sz="1400" baseline="0" dirty="0" smtClean="0">
                          <a:effectLst/>
                          <a:latin typeface="+mn-lt"/>
                          <a:ea typeface="+mn-ea"/>
                          <a:cs typeface="+mn-cs"/>
                        </a:rPr>
                        <a:t> 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smtClean="0">
                          <a:effectLst/>
                        </a:rPr>
                        <a:t>11.00am-12.00pm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54747076"/>
                  </a:ext>
                </a:extLst>
              </a:tr>
              <a:tr h="314798">
                <a:tc>
                  <a:txBody>
                    <a:bodyPr/>
                    <a:lstStyle/>
                    <a:p>
                      <a:pPr algn="ctr">
                        <a:lnSpc>
                          <a:spcPct val="107000"/>
                        </a:lnSpc>
                        <a:spcAft>
                          <a:spcPts val="0"/>
                        </a:spcAft>
                      </a:pPr>
                      <a:r>
                        <a:rPr lang="en-GB" sz="1400" dirty="0">
                          <a:effectLst/>
                        </a:rPr>
                        <a:t>Lunch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a:effectLst/>
                        </a:rPr>
                        <a:t>12.00pm – 1.00pm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45465458"/>
                  </a:ext>
                </a:extLst>
              </a:tr>
              <a:tr h="300874">
                <a:tc>
                  <a:txBody>
                    <a:bodyPr/>
                    <a:lstStyle/>
                    <a:p>
                      <a:pPr algn="ctr">
                        <a:lnSpc>
                          <a:spcPct val="107000"/>
                        </a:lnSpc>
                        <a:spcAft>
                          <a:spcPts val="0"/>
                        </a:spcAft>
                      </a:pPr>
                      <a:r>
                        <a:rPr lang="en-GB" sz="1400" dirty="0" smtClean="0">
                          <a:effectLst/>
                        </a:rPr>
                        <a:t>Lesson 4</a:t>
                      </a:r>
                      <a:r>
                        <a:rPr lang="en-GB" sz="1400" baseline="0" dirty="0" smtClean="0">
                          <a:effectLst/>
                        </a:rPr>
                        <a:t> and 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a:effectLst/>
                        </a:rPr>
                        <a:t>1.00pm – 3.15pm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87116126"/>
                  </a:ext>
                </a:extLst>
              </a:tr>
              <a:tr h="314798">
                <a:tc>
                  <a:txBody>
                    <a:bodyPr/>
                    <a:lstStyle/>
                    <a:p>
                      <a:pPr algn="ctr">
                        <a:lnSpc>
                          <a:spcPct val="107000"/>
                        </a:lnSpc>
                        <a:spcAft>
                          <a:spcPts val="0"/>
                        </a:spcAft>
                      </a:pPr>
                      <a:r>
                        <a:rPr lang="en-GB" sz="1400" dirty="0">
                          <a:effectLst/>
                        </a:rPr>
                        <a:t>Home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a:effectLst/>
                        </a:rPr>
                        <a:t>3.15pm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68274302"/>
                  </a:ext>
                </a:extLst>
              </a:tr>
            </a:tbl>
          </a:graphicData>
        </a:graphic>
      </p:graphicFrame>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sp>
        <p:nvSpPr>
          <p:cNvPr id="6" name="TextBox 5"/>
          <p:cNvSpPr txBox="1"/>
          <p:nvPr/>
        </p:nvSpPr>
        <p:spPr>
          <a:xfrm>
            <a:off x="96819" y="1737360"/>
            <a:ext cx="7202539" cy="4539704"/>
          </a:xfrm>
          <a:prstGeom prst="rect">
            <a:avLst/>
          </a:prstGeom>
          <a:noFill/>
        </p:spPr>
        <p:txBody>
          <a:bodyPr wrap="square" lIns="91440" tIns="45720" rIns="91440" bIns="45720" rtlCol="0" anchor="t">
            <a:spAutoFit/>
          </a:bodyPr>
          <a:lstStyle/>
          <a:p>
            <a:r>
              <a:rPr lang="en-GB" sz="1700" dirty="0">
                <a:solidFill>
                  <a:srgbClr val="FF0000"/>
                </a:solidFill>
              </a:rPr>
              <a:t>We encourage children to walk, cycle or scoot to school, and provide cycle shelters and scooter pods for those who choose to do so. If you do need to travel by car, please be considerate of our neighbours when parking at drop off and pick up times. </a:t>
            </a:r>
          </a:p>
          <a:p>
            <a:endParaRPr lang="en-GB" sz="1700" dirty="0">
              <a:solidFill>
                <a:srgbClr val="FF0000"/>
              </a:solidFill>
            </a:endParaRPr>
          </a:p>
          <a:p>
            <a:r>
              <a:rPr lang="en-GB" sz="1700" b="1" dirty="0">
                <a:solidFill>
                  <a:srgbClr val="FF0000"/>
                </a:solidFill>
              </a:rPr>
              <a:t>Registration starts at 8.50am - therefore you child should arrive by 8:45am – the gates close at 8:50am also. </a:t>
            </a:r>
            <a:endParaRPr lang="en-GB" sz="1700" b="1" dirty="0">
              <a:solidFill>
                <a:srgbClr val="FF0000"/>
              </a:solidFill>
              <a:cs typeface="Calibri"/>
            </a:endParaRPr>
          </a:p>
          <a:p>
            <a:endParaRPr lang="en-US" sz="1700" dirty="0">
              <a:solidFill>
                <a:srgbClr val="FF0000"/>
              </a:solidFill>
            </a:endParaRPr>
          </a:p>
          <a:p>
            <a:r>
              <a:rPr lang="en-US" sz="1700" dirty="0">
                <a:solidFill>
                  <a:srgbClr val="FF0000"/>
                </a:solidFill>
              </a:rPr>
              <a:t>The main drop off point for Year 3 will be via the </a:t>
            </a:r>
            <a:r>
              <a:rPr lang="en-US" sz="1700" dirty="0" err="1">
                <a:solidFill>
                  <a:srgbClr val="FF0000"/>
                </a:solidFill>
              </a:rPr>
              <a:t>Claverton</a:t>
            </a:r>
            <a:r>
              <a:rPr lang="en-US" sz="1700" dirty="0">
                <a:solidFill>
                  <a:srgbClr val="FF0000"/>
                </a:solidFill>
              </a:rPr>
              <a:t> Road main entrance, through the car park (which will be closed) and onto the playground to the classrooms. However, it is not a problem to use other entrances if this is more convenient</a:t>
            </a:r>
            <a:r>
              <a:rPr lang="en-US" sz="1700" dirty="0" smtClean="0">
                <a:solidFill>
                  <a:srgbClr val="FF0000"/>
                </a:solidFill>
              </a:rPr>
              <a:t>.</a:t>
            </a:r>
          </a:p>
          <a:p>
            <a:endParaRPr lang="en-US" sz="1700" dirty="0">
              <a:solidFill>
                <a:srgbClr val="FF0000"/>
              </a:solidFill>
            </a:endParaRPr>
          </a:p>
          <a:p>
            <a:r>
              <a:rPr lang="en-US" sz="1700" dirty="0" smtClean="0">
                <a:solidFill>
                  <a:srgbClr val="FF0000"/>
                </a:solidFill>
              </a:rPr>
              <a:t>In Year 3, we encourage the children to be independent and get themselves to the classroom and find you at the end of the day. Please arrange a regular spot for them to meet you but remind them that if they can’t find you they must return to us.</a:t>
            </a:r>
            <a:endParaRPr lang="en-GB" sz="1700" dirty="0">
              <a:solidFill>
                <a:srgbClr val="FF0000"/>
              </a:solidFill>
            </a:endParaRPr>
          </a:p>
        </p:txBody>
      </p:sp>
    </p:spTree>
    <p:extLst>
      <p:ext uri="{BB962C8B-B14F-4D97-AF65-F5344CB8AC3E}">
        <p14:creationId xmlns:p14="http://schemas.microsoft.com/office/powerpoint/2010/main" val="3085965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Attendance</a:t>
            </a:r>
            <a:endParaRPr lang="en-GB" dirty="0"/>
          </a:p>
        </p:txBody>
      </p:sp>
      <p:sp>
        <p:nvSpPr>
          <p:cNvPr id="3" name="Content Placeholder 2"/>
          <p:cNvSpPr>
            <a:spLocks noGrp="1"/>
          </p:cNvSpPr>
          <p:nvPr>
            <p:ph idx="1"/>
          </p:nvPr>
        </p:nvSpPr>
        <p:spPr>
          <a:xfrm>
            <a:off x="473336" y="1845734"/>
            <a:ext cx="7792840" cy="4023360"/>
          </a:xfrm>
        </p:spPr>
        <p:txBody>
          <a:bodyPr vert="horz" lIns="0" tIns="45720" rIns="0" bIns="45720" rtlCol="0" anchor="t">
            <a:normAutofit fontScale="92500" lnSpcReduction="20000"/>
          </a:bodyPr>
          <a:lstStyle/>
          <a:p>
            <a:r>
              <a:rPr lang="en-GB" dirty="0"/>
              <a:t>It is our aim for every child to be in school every day. School gates are open and children should arrive no later than 8.45am. Register opens at 8:50am. After 8:50am, a child is marked as late. After 9.00am, it is marked as an unauthorised absence for the morning session. </a:t>
            </a:r>
          </a:p>
          <a:p>
            <a:r>
              <a:rPr lang="en-GB" b="1" dirty="0"/>
              <a:t>Term Dates</a:t>
            </a:r>
            <a:endParaRPr lang="en-GB" dirty="0"/>
          </a:p>
          <a:p>
            <a:r>
              <a:rPr lang="en-GB" dirty="0"/>
              <a:t>Dates for academic terms are published on the school website before the start of each academic year. </a:t>
            </a:r>
          </a:p>
          <a:p>
            <a:r>
              <a:rPr lang="en-GB" b="1" dirty="0"/>
              <a:t>Illness</a:t>
            </a:r>
            <a:endParaRPr lang="en-GB" dirty="0"/>
          </a:p>
          <a:p>
            <a:r>
              <a:rPr lang="en-GB" dirty="0"/>
              <a:t>If your child is too ill to attend school, please contact the school on the first and each subsequent day of absence on the school absence line before </a:t>
            </a:r>
            <a:r>
              <a:rPr lang="en-GB" b="1" dirty="0"/>
              <a:t>8.40am</a:t>
            </a:r>
            <a:r>
              <a:rPr lang="en-GB" dirty="0"/>
              <a:t>. If you child is suffering with diarrhoea and/or vomiting, please allow 48 hours after this has ceased. </a:t>
            </a:r>
          </a:p>
          <a:p>
            <a:r>
              <a:rPr lang="en-GB" dirty="0"/>
              <a:t>If you’re unsure whether or not your children should attend, we suggest speaking with the school office. </a:t>
            </a:r>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7170" name="Picture 2" descr="Attendance - Liskeard School &amp; Community Colle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6177" y="2269237"/>
            <a:ext cx="3769068" cy="282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487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Lunchtimes</a:t>
            </a:r>
            <a:endParaRPr lang="en-GB" dirty="0"/>
          </a:p>
        </p:txBody>
      </p:sp>
      <p:sp>
        <p:nvSpPr>
          <p:cNvPr id="3" name="Content Placeholder 2"/>
          <p:cNvSpPr>
            <a:spLocks noGrp="1"/>
          </p:cNvSpPr>
          <p:nvPr>
            <p:ph idx="1"/>
          </p:nvPr>
        </p:nvSpPr>
        <p:spPr>
          <a:xfrm>
            <a:off x="473336" y="1845734"/>
            <a:ext cx="7792840" cy="4023360"/>
          </a:xfrm>
        </p:spPr>
        <p:txBody>
          <a:bodyPr vert="horz" lIns="0" tIns="45720" rIns="0" bIns="45720" rtlCol="0" anchor="t">
            <a:normAutofit lnSpcReduction="10000"/>
          </a:bodyPr>
          <a:lstStyle/>
          <a:p>
            <a:r>
              <a:rPr lang="en-GB" dirty="0"/>
              <a:t>Our school meals are provided by Zest Catering, Futura Learning Partnership’s in-house catering service. The management team at Zest prides itself on a "fresh, healthy and tasty" ethos. They are happy to support children with food allergies or intolerances.</a:t>
            </a:r>
          </a:p>
          <a:p>
            <a:r>
              <a:rPr lang="en-GB" dirty="0"/>
              <a:t>Dinner money </a:t>
            </a:r>
            <a:r>
              <a:rPr lang="en-GB" dirty="0">
                <a:solidFill>
                  <a:srgbClr val="FF0000"/>
                </a:solidFill>
              </a:rPr>
              <a:t>is </a:t>
            </a:r>
            <a:r>
              <a:rPr lang="en-GB" dirty="0" smtClean="0">
                <a:solidFill>
                  <a:srgbClr val="FF0000"/>
                </a:solidFill>
              </a:rPr>
              <a:t>£2.73</a:t>
            </a:r>
            <a:r>
              <a:rPr lang="en-GB" dirty="0" smtClean="0">
                <a:solidFill>
                  <a:srgbClr val="FF0000"/>
                </a:solidFill>
              </a:rPr>
              <a:t> </a:t>
            </a:r>
            <a:r>
              <a:rPr lang="en-GB" dirty="0"/>
              <a:t>per dinner. </a:t>
            </a:r>
            <a:r>
              <a:rPr lang="en-GB" dirty="0" smtClean="0"/>
              <a:t>School meals are free for all pupils in Reception, Year 1 and Year 2 in state schools in England. These are known as 'universal free school meals'. If you think your child may be entitled to free school meals please go and see the office.</a:t>
            </a:r>
          </a:p>
          <a:p>
            <a:r>
              <a:rPr lang="en-US" dirty="0" smtClean="0">
                <a:cs typeface="Calibri"/>
              </a:rPr>
              <a:t>In Year 3, the children will be on first sitting until Easter with the children in KS1. After that, they will join the older children for second sitting.</a:t>
            </a:r>
            <a:endParaRPr lang="en-US" dirty="0" smtClean="0"/>
          </a:p>
          <a:p>
            <a:r>
              <a:rPr lang="en-US" dirty="0" smtClean="0"/>
              <a:t>Here </a:t>
            </a:r>
            <a:r>
              <a:rPr lang="en-US" dirty="0"/>
              <a:t>is an example </a:t>
            </a:r>
            <a:r>
              <a:rPr lang="en-US" dirty="0">
                <a:solidFill>
                  <a:srgbClr val="FF0000"/>
                </a:solidFill>
              </a:rPr>
              <a:t>menu:</a:t>
            </a:r>
          </a:p>
          <a:p>
            <a:r>
              <a:rPr lang="en-GB" dirty="0"/>
              <a:t>https://www.saltfordschool.org.uk/assets/uploads/documents/dinners/Zest%20Primary%20Menu%20April%202023%20-%20Saltford.pdf</a:t>
            </a:r>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13314" name="Picture 2" descr="Zest Cater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9829" y="2394374"/>
            <a:ext cx="2445850" cy="244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861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Pick up</a:t>
            </a:r>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sp>
        <p:nvSpPr>
          <p:cNvPr id="6" name="TextBox 5"/>
          <p:cNvSpPr txBox="1"/>
          <p:nvPr/>
        </p:nvSpPr>
        <p:spPr>
          <a:xfrm>
            <a:off x="560115" y="1859279"/>
            <a:ext cx="6316174" cy="2831544"/>
          </a:xfrm>
          <a:prstGeom prst="rect">
            <a:avLst/>
          </a:prstGeom>
          <a:noFill/>
        </p:spPr>
        <p:txBody>
          <a:bodyPr wrap="square" lIns="91440" tIns="45720" rIns="91440" bIns="45720" rtlCol="0" anchor="t">
            <a:spAutoFit/>
          </a:bodyPr>
          <a:lstStyle/>
          <a:p>
            <a:r>
              <a:rPr lang="en-GB" sz="2000" dirty="0">
                <a:solidFill>
                  <a:srgbClr val="FF0000"/>
                </a:solidFill>
              </a:rPr>
              <a:t>At the end of the day, children are dismissed via the exits of their classrooms. </a:t>
            </a:r>
          </a:p>
          <a:p>
            <a:endParaRPr lang="en-GB" sz="2000" dirty="0">
              <a:solidFill>
                <a:srgbClr val="FF0000"/>
              </a:solidFill>
            </a:endParaRPr>
          </a:p>
          <a:p>
            <a:r>
              <a:rPr lang="en-GB" sz="2000" dirty="0">
                <a:solidFill>
                  <a:srgbClr val="FF0000"/>
                </a:solidFill>
              </a:rPr>
              <a:t>Please let your child know where to meet you. This must be somewhere within the school grounds, please. Children will be told they must return to the </a:t>
            </a:r>
            <a:r>
              <a:rPr lang="en-GB" sz="2000" dirty="0" smtClean="0">
                <a:solidFill>
                  <a:srgbClr val="FF0000"/>
                </a:solidFill>
              </a:rPr>
              <a:t>classroom or the school office </a:t>
            </a:r>
            <a:r>
              <a:rPr lang="en-GB" sz="2000" dirty="0">
                <a:solidFill>
                  <a:srgbClr val="FF0000"/>
                </a:solidFill>
              </a:rPr>
              <a:t>if they can't find their </a:t>
            </a:r>
            <a:r>
              <a:rPr lang="en-GB" sz="2000" dirty="0" smtClean="0">
                <a:solidFill>
                  <a:srgbClr val="FF0000"/>
                </a:solidFill>
              </a:rPr>
              <a:t>adult, please reinforce this with your child.</a:t>
            </a:r>
            <a:endParaRPr lang="en-GB" sz="2000" dirty="0">
              <a:solidFill>
                <a:srgbClr val="FF0000"/>
              </a:solidFill>
              <a:cs typeface="Calibri"/>
            </a:endParaRPr>
          </a:p>
          <a:p>
            <a:endParaRPr lang="en-US" dirty="0">
              <a:solidFill>
                <a:srgbClr val="FF0000"/>
              </a:solidFill>
            </a:endParaRPr>
          </a:p>
        </p:txBody>
      </p:sp>
      <p:sp>
        <p:nvSpPr>
          <p:cNvPr id="7" name="TextBox 6"/>
          <p:cNvSpPr txBox="1"/>
          <p:nvPr/>
        </p:nvSpPr>
        <p:spPr>
          <a:xfrm>
            <a:off x="6058706" y="5272329"/>
            <a:ext cx="6316174" cy="1015663"/>
          </a:xfrm>
          <a:prstGeom prst="rect">
            <a:avLst/>
          </a:prstGeom>
          <a:noFill/>
        </p:spPr>
        <p:txBody>
          <a:bodyPr wrap="square" rtlCol="0">
            <a:spAutoFit/>
          </a:bodyPr>
          <a:lstStyle/>
          <a:p>
            <a:r>
              <a:rPr lang="en-GB" sz="2000" dirty="0">
                <a:solidFill>
                  <a:srgbClr val="FF0000"/>
                </a:solidFill>
              </a:rPr>
              <a:t>If you need to make changes to your child’s collection arrangements, please contact the school office via email. </a:t>
            </a:r>
          </a:p>
          <a:p>
            <a:endParaRPr lang="en-GB" sz="2000" dirty="0"/>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658280620"/>
              </p:ext>
            </p:extLst>
          </p:nvPr>
        </p:nvGraphicFramePr>
        <p:xfrm>
          <a:off x="7133102" y="2168334"/>
          <a:ext cx="4502499" cy="2504460"/>
        </p:xfrm>
        <a:graphic>
          <a:graphicData uri="http://schemas.openxmlformats.org/drawingml/2006/table">
            <a:tbl>
              <a:tblPr firstRow="1" firstCol="1" bandRow="1">
                <a:tableStyleId>{5C22544A-7EE6-4342-B048-85BDC9FD1C3A}</a:tableStyleId>
              </a:tblPr>
              <a:tblGrid>
                <a:gridCol w="2243309">
                  <a:extLst>
                    <a:ext uri="{9D8B030D-6E8A-4147-A177-3AD203B41FA5}">
                      <a16:colId xmlns:a16="http://schemas.microsoft.com/office/drawing/2014/main" val="3793545477"/>
                    </a:ext>
                  </a:extLst>
                </a:gridCol>
                <a:gridCol w="2259190">
                  <a:extLst>
                    <a:ext uri="{9D8B030D-6E8A-4147-A177-3AD203B41FA5}">
                      <a16:colId xmlns:a16="http://schemas.microsoft.com/office/drawing/2014/main" val="3381066616"/>
                    </a:ext>
                  </a:extLst>
                </a:gridCol>
              </a:tblGrid>
              <a:tr h="314798">
                <a:tc>
                  <a:txBody>
                    <a:bodyPr/>
                    <a:lstStyle/>
                    <a:p>
                      <a:pPr algn="ctr">
                        <a:lnSpc>
                          <a:spcPct val="107000"/>
                        </a:lnSpc>
                        <a:spcAft>
                          <a:spcPts val="0"/>
                        </a:spcAft>
                      </a:pPr>
                      <a:r>
                        <a:rPr lang="en-GB" sz="1400" dirty="0">
                          <a:effectLst/>
                        </a:rPr>
                        <a:t>Arrival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a:effectLst/>
                        </a:rPr>
                        <a:t>8.40am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56624165"/>
                  </a:ext>
                </a:extLst>
              </a:tr>
              <a:tr h="314798">
                <a:tc>
                  <a:txBody>
                    <a:bodyPr/>
                    <a:lstStyle/>
                    <a:p>
                      <a:pPr algn="ctr">
                        <a:lnSpc>
                          <a:spcPct val="107000"/>
                        </a:lnSpc>
                        <a:spcAft>
                          <a:spcPts val="0"/>
                        </a:spcAft>
                      </a:pPr>
                      <a:r>
                        <a:rPr lang="en-GB" sz="1400" dirty="0">
                          <a:effectLst/>
                        </a:rPr>
                        <a:t>Registration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a:effectLst/>
                        </a:rPr>
                        <a:t>8.50am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63766742"/>
                  </a:ext>
                </a:extLst>
              </a:tr>
              <a:tr h="314798">
                <a:tc>
                  <a:txBody>
                    <a:bodyPr/>
                    <a:lstStyle/>
                    <a:p>
                      <a:pPr algn="ct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Lesson</a:t>
                      </a:r>
                      <a:r>
                        <a:rPr lang="en-GB" sz="1400" baseline="0" dirty="0" smtClean="0">
                          <a:effectLst/>
                          <a:latin typeface="Calibri" panose="020F0502020204030204" pitchFamily="34" charset="0"/>
                          <a:ea typeface="Calibri" panose="020F0502020204030204" pitchFamily="34" charset="0"/>
                          <a:cs typeface="Times New Roman" panose="02020603050405020304" pitchFamily="18" charset="0"/>
                        </a:rPr>
                        <a:t> 1 and 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9:00am – 10:45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53846706"/>
                  </a:ext>
                </a:extLst>
              </a:tr>
              <a:tr h="314798">
                <a:tc>
                  <a:txBody>
                    <a:bodyPr/>
                    <a:lstStyle/>
                    <a:p>
                      <a:pPr algn="ctr">
                        <a:lnSpc>
                          <a:spcPct val="107000"/>
                        </a:lnSpc>
                        <a:spcAft>
                          <a:spcPts val="0"/>
                        </a:spcAft>
                      </a:pPr>
                      <a:r>
                        <a:rPr lang="en-GB" sz="1400" dirty="0">
                          <a:effectLst/>
                        </a:rPr>
                        <a:t>Morning Play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smtClean="0">
                          <a:effectLst/>
                        </a:rPr>
                        <a:t>10.45am – 11:00am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60575456"/>
                  </a:ext>
                </a:extLst>
              </a:tr>
              <a:tr h="314798">
                <a:tc>
                  <a:txBody>
                    <a:bodyPr/>
                    <a:lstStyle/>
                    <a:p>
                      <a:pPr algn="ctr">
                        <a:lnSpc>
                          <a:spcPct val="107000"/>
                        </a:lnSpc>
                        <a:spcAft>
                          <a:spcPts val="0"/>
                        </a:spcAft>
                      </a:pPr>
                      <a:r>
                        <a:rPr lang="en-GB" sz="1400" dirty="0" smtClean="0">
                          <a:effectLst/>
                          <a:latin typeface="+mn-lt"/>
                          <a:ea typeface="+mn-ea"/>
                          <a:cs typeface="+mn-cs"/>
                        </a:rPr>
                        <a:t>Lesson</a:t>
                      </a:r>
                      <a:r>
                        <a:rPr lang="en-GB" sz="1400" baseline="0" dirty="0" smtClean="0">
                          <a:effectLst/>
                          <a:latin typeface="+mn-lt"/>
                          <a:ea typeface="+mn-ea"/>
                          <a:cs typeface="+mn-cs"/>
                        </a:rPr>
                        <a:t> 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smtClean="0">
                          <a:effectLst/>
                        </a:rPr>
                        <a:t>11.00am-12.00pm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54747076"/>
                  </a:ext>
                </a:extLst>
              </a:tr>
              <a:tr h="314798">
                <a:tc>
                  <a:txBody>
                    <a:bodyPr/>
                    <a:lstStyle/>
                    <a:p>
                      <a:pPr algn="ctr">
                        <a:lnSpc>
                          <a:spcPct val="107000"/>
                        </a:lnSpc>
                        <a:spcAft>
                          <a:spcPts val="0"/>
                        </a:spcAft>
                      </a:pPr>
                      <a:r>
                        <a:rPr lang="en-GB" sz="1400" dirty="0">
                          <a:effectLst/>
                        </a:rPr>
                        <a:t>Lunch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a:effectLst/>
                        </a:rPr>
                        <a:t>12.00pm – 1.00pm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45465458"/>
                  </a:ext>
                </a:extLst>
              </a:tr>
              <a:tr h="300874">
                <a:tc>
                  <a:txBody>
                    <a:bodyPr/>
                    <a:lstStyle/>
                    <a:p>
                      <a:pPr algn="ctr">
                        <a:lnSpc>
                          <a:spcPct val="107000"/>
                        </a:lnSpc>
                        <a:spcAft>
                          <a:spcPts val="0"/>
                        </a:spcAft>
                      </a:pPr>
                      <a:r>
                        <a:rPr lang="en-GB" sz="1400" dirty="0" smtClean="0">
                          <a:effectLst/>
                        </a:rPr>
                        <a:t>Lesson 4</a:t>
                      </a:r>
                      <a:r>
                        <a:rPr lang="en-GB" sz="1400" baseline="0" dirty="0" smtClean="0">
                          <a:effectLst/>
                        </a:rPr>
                        <a:t> and 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a:effectLst/>
                        </a:rPr>
                        <a:t>1.00pm – 3.15pm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87116126"/>
                  </a:ext>
                </a:extLst>
              </a:tr>
              <a:tr h="314798">
                <a:tc>
                  <a:txBody>
                    <a:bodyPr/>
                    <a:lstStyle/>
                    <a:p>
                      <a:pPr algn="ctr">
                        <a:lnSpc>
                          <a:spcPct val="107000"/>
                        </a:lnSpc>
                        <a:spcAft>
                          <a:spcPts val="0"/>
                        </a:spcAft>
                      </a:pPr>
                      <a:r>
                        <a:rPr lang="en-GB" sz="1400" dirty="0">
                          <a:effectLst/>
                        </a:rPr>
                        <a:t>Home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400" dirty="0">
                          <a:effectLst/>
                        </a:rPr>
                        <a:t>3.15pm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68274302"/>
                  </a:ext>
                </a:extLst>
              </a:tr>
            </a:tbl>
          </a:graphicData>
        </a:graphic>
      </p:graphicFrame>
    </p:spTree>
    <p:extLst>
      <p:ext uri="{BB962C8B-B14F-4D97-AF65-F5344CB8AC3E}">
        <p14:creationId xmlns:p14="http://schemas.microsoft.com/office/powerpoint/2010/main" val="1404273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What learning looks like in Year 3</a:t>
            </a:r>
            <a:endParaRPr lang="en-GB" dirty="0"/>
          </a:p>
        </p:txBody>
      </p:sp>
      <p:sp>
        <p:nvSpPr>
          <p:cNvPr id="3" name="Content Placeholder 2"/>
          <p:cNvSpPr>
            <a:spLocks noGrp="1"/>
          </p:cNvSpPr>
          <p:nvPr>
            <p:ph idx="1"/>
          </p:nvPr>
        </p:nvSpPr>
        <p:spPr>
          <a:xfrm>
            <a:off x="473336" y="1845734"/>
            <a:ext cx="8914504" cy="4023360"/>
          </a:xfrm>
        </p:spPr>
        <p:txBody>
          <a:bodyPr>
            <a:normAutofit/>
          </a:bodyPr>
          <a:lstStyle/>
          <a:p>
            <a:pPr>
              <a:buFont typeface="Arial" panose="020B0604020202020204" pitchFamily="34" charset="0"/>
              <a:buChar char="•"/>
            </a:pPr>
            <a:r>
              <a:rPr lang="en-US" dirty="0"/>
              <a:t>Smooth transition from Year 2 (Key Stage 1) and focus on learning through planned and objective led lessons</a:t>
            </a:r>
          </a:p>
          <a:p>
            <a:pPr>
              <a:buFont typeface="Arial" panose="020B0604020202020204" pitchFamily="34" charset="0"/>
              <a:buChar char="•"/>
            </a:pPr>
            <a:r>
              <a:rPr lang="en-US" dirty="0"/>
              <a:t>Pupil led enquiries as part of our </a:t>
            </a:r>
            <a:r>
              <a:rPr lang="en-US" dirty="0" err="1"/>
              <a:t>Futura</a:t>
            </a:r>
            <a:r>
              <a:rPr lang="en-US" dirty="0"/>
              <a:t> planned curriculum and rich learning experience</a:t>
            </a:r>
          </a:p>
          <a:p>
            <a:pPr>
              <a:buFont typeface="Arial" panose="020B0604020202020204" pitchFamily="34" charset="0"/>
              <a:buChar char="•"/>
            </a:pPr>
            <a:r>
              <a:rPr lang="en-US" dirty="0"/>
              <a:t>Regular use of the outdoor environment to enrich learning opportunities</a:t>
            </a:r>
          </a:p>
          <a:p>
            <a:pPr>
              <a:buFont typeface="Arial" panose="020B0604020202020204" pitchFamily="34" charset="0"/>
              <a:buChar char="•"/>
            </a:pPr>
            <a:r>
              <a:rPr lang="en-US" dirty="0"/>
              <a:t>Mindfulness activities e.g. Just Dance, Go Noodle brain breaks and Cosmic Yoga. </a:t>
            </a:r>
          </a:p>
          <a:p>
            <a:pPr>
              <a:buFont typeface="Arial" panose="020B0604020202020204" pitchFamily="34" charset="0"/>
              <a:buChar char="•"/>
            </a:pPr>
            <a:r>
              <a:rPr lang="en-US" dirty="0"/>
              <a:t>Learning and applying core skills of reading, writing and </a:t>
            </a:r>
            <a:r>
              <a:rPr lang="en-US" dirty="0" err="1"/>
              <a:t>maths</a:t>
            </a:r>
            <a:endParaRPr lang="en-US" dirty="0"/>
          </a:p>
          <a:p>
            <a:pPr>
              <a:buFont typeface="Arial" panose="020B0604020202020204" pitchFamily="34" charset="0"/>
              <a:buChar char="•"/>
            </a:pPr>
            <a:r>
              <a:rPr lang="en-US" dirty="0"/>
              <a:t>Finding cross curricular links in learning </a:t>
            </a:r>
          </a:p>
          <a:p>
            <a:pPr>
              <a:buFont typeface="Arial" panose="020B0604020202020204" pitchFamily="34" charset="0"/>
              <a:buChar char="•"/>
            </a:pPr>
            <a:r>
              <a:rPr lang="en-US" dirty="0"/>
              <a:t>Using a wide range of texts, both fiction and non-fiction to engage learning</a:t>
            </a:r>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8196" name="Picture 4" descr="Vector Illustrations Of Kids Having Geography Lesson Stock Vector -  Illustration of friendship, reading: 1144404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6568" y="2718817"/>
            <a:ext cx="2023872" cy="202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930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Positive Behaviour</a:t>
            </a:r>
            <a:endParaRPr lang="en-GB" dirty="0"/>
          </a:p>
        </p:txBody>
      </p:sp>
      <p:sp>
        <p:nvSpPr>
          <p:cNvPr id="3" name="Content Placeholder 2"/>
          <p:cNvSpPr>
            <a:spLocks noGrp="1"/>
          </p:cNvSpPr>
          <p:nvPr>
            <p:ph idx="1"/>
          </p:nvPr>
        </p:nvSpPr>
        <p:spPr>
          <a:xfrm>
            <a:off x="473336" y="1845734"/>
            <a:ext cx="10682344" cy="4023360"/>
          </a:xfrm>
        </p:spPr>
        <p:txBody>
          <a:bodyPr/>
          <a:lstStyle/>
          <a:p>
            <a:endParaRPr lang="en-GB" dirty="0"/>
          </a:p>
          <a:p>
            <a:r>
              <a:rPr lang="en-GB" dirty="0"/>
              <a:t>We aim to promote and reward positive behaviour, self-motivation, self-discipline and a sense of responsibility for our own actions. In all classes, positive behaviour is actively and explicitly encouraged, and publicly acknowledged and rewarded. </a:t>
            </a:r>
            <a:endParaRPr lang="en-GB" dirty="0" smtClean="0"/>
          </a:p>
          <a:p>
            <a:r>
              <a:rPr lang="en-GB" dirty="0" smtClean="0"/>
              <a:t>In Year 3, we use the Class </a:t>
            </a:r>
            <a:r>
              <a:rPr lang="en-GB" dirty="0"/>
              <a:t>D</a:t>
            </a:r>
            <a:r>
              <a:rPr lang="en-GB" dirty="0" smtClean="0"/>
              <a:t>ojo system to reward positive behaviour; we work together towards a half termly reward.</a:t>
            </a:r>
            <a:endParaRPr lang="en-GB" dirty="0"/>
          </a:p>
          <a:p>
            <a:r>
              <a:rPr lang="en-GB" dirty="0"/>
              <a:t>We care deeply for our children and believe it is important that if children need to be reprimanded we make it clear that it is their behaviour we are rejecting, not them. Our aim is to ensure consistent high standards of behaviour. We are a happy, caring school and that is because we have high expectations of the children in this area.</a:t>
            </a:r>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1026" name="Picture 2" descr="Positive Behaviour Support | Engaging the Difficult Stud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7186" y="5018259"/>
            <a:ext cx="3209417" cy="147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42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Golden </a:t>
            </a:r>
            <a:r>
              <a:rPr lang="en-US" dirty="0" smtClean="0"/>
              <a:t>Rules</a:t>
            </a:r>
            <a:endParaRPr lang="en-GB" dirty="0"/>
          </a:p>
        </p:txBody>
      </p:sp>
      <p:sp>
        <p:nvSpPr>
          <p:cNvPr id="3" name="Content Placeholder 2"/>
          <p:cNvSpPr>
            <a:spLocks noGrp="1"/>
          </p:cNvSpPr>
          <p:nvPr>
            <p:ph idx="1"/>
          </p:nvPr>
        </p:nvSpPr>
        <p:spPr>
          <a:xfrm>
            <a:off x="473336" y="1845734"/>
            <a:ext cx="10682344" cy="4023360"/>
          </a:xfrm>
        </p:spPr>
        <p:txBody>
          <a:bodyPr/>
          <a:lstStyle/>
          <a:p>
            <a:r>
              <a:rPr lang="en-GB" dirty="0"/>
              <a:t>Our golden rules are at the heart of school </a:t>
            </a:r>
            <a:r>
              <a:rPr lang="en-GB" dirty="0" smtClean="0"/>
              <a:t>life.</a:t>
            </a:r>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5" name="Picture 4"/>
          <p:cNvPicPr>
            <a:picLocks noChangeAspect="1"/>
          </p:cNvPicPr>
          <p:nvPr/>
        </p:nvPicPr>
        <p:blipFill>
          <a:blip r:embed="rId4"/>
          <a:stretch>
            <a:fillRect/>
          </a:stretch>
        </p:blipFill>
        <p:spPr>
          <a:xfrm>
            <a:off x="2572769" y="2663952"/>
            <a:ext cx="6483477" cy="3027304"/>
          </a:xfrm>
          <a:prstGeom prst="rect">
            <a:avLst/>
          </a:prstGeom>
        </p:spPr>
      </p:pic>
    </p:spTree>
    <p:extLst>
      <p:ext uri="{BB962C8B-B14F-4D97-AF65-F5344CB8AC3E}">
        <p14:creationId xmlns:p14="http://schemas.microsoft.com/office/powerpoint/2010/main" val="1681070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Anti-Bullying</a:t>
            </a:r>
            <a:endParaRPr lang="en-GB" dirty="0"/>
          </a:p>
        </p:txBody>
      </p:sp>
      <p:sp>
        <p:nvSpPr>
          <p:cNvPr id="3" name="Content Placeholder 2"/>
          <p:cNvSpPr>
            <a:spLocks noGrp="1"/>
          </p:cNvSpPr>
          <p:nvPr>
            <p:ph idx="1"/>
          </p:nvPr>
        </p:nvSpPr>
        <p:spPr>
          <a:xfrm>
            <a:off x="473336" y="1845734"/>
            <a:ext cx="10682344" cy="4023360"/>
          </a:xfrm>
        </p:spPr>
        <p:txBody>
          <a:bodyPr>
            <a:normAutofit fontScale="92500" lnSpcReduction="20000"/>
          </a:bodyPr>
          <a:lstStyle/>
          <a:p>
            <a:r>
              <a:rPr lang="en-GB" dirty="0"/>
              <a:t>‘The repetitive, intentional hurting of one person by another, where the relationship involves an imbalance of power. </a:t>
            </a:r>
          </a:p>
          <a:p>
            <a:r>
              <a:rPr lang="en-GB" dirty="0"/>
              <a:t>Bullying can be carried out physically, verbally emotionally or through cyberspace.’ Here is our anti-bullying promise that sits within our Anti-Bullying Policy: </a:t>
            </a:r>
            <a:r>
              <a:rPr lang="en-US" dirty="0">
                <a:hlinkClick r:id="rId3"/>
              </a:rPr>
              <a:t>https://www.saltfordschool.org.uk/assets/uploads/documents/key%20information/Anti-Bullying%20Charter%202017.pdf</a:t>
            </a:r>
            <a:r>
              <a:rPr lang="en-US" dirty="0"/>
              <a:t> </a:t>
            </a:r>
            <a:endParaRPr lang="en-GB" dirty="0"/>
          </a:p>
          <a:p>
            <a:r>
              <a:rPr lang="en-GB" dirty="0"/>
              <a:t>Bullying of any kind is unacceptable at our school </a:t>
            </a:r>
          </a:p>
          <a:p>
            <a:pPr marL="0" indent="0">
              <a:buNone/>
            </a:pPr>
            <a:r>
              <a:rPr lang="en-GB" dirty="0"/>
              <a:t>• Everyone has the right to feel welcome, safe and happy </a:t>
            </a:r>
          </a:p>
          <a:p>
            <a:pPr marL="0" indent="0">
              <a:buNone/>
            </a:pPr>
            <a:r>
              <a:rPr lang="en-GB" dirty="0"/>
              <a:t>• We should treat everyone with respect </a:t>
            </a:r>
          </a:p>
          <a:p>
            <a:pPr marL="0" indent="0">
              <a:buNone/>
            </a:pPr>
            <a:r>
              <a:rPr lang="en-GB" dirty="0"/>
              <a:t>• If bullying happens it will be dealt with quickly and effectively </a:t>
            </a:r>
          </a:p>
          <a:p>
            <a:pPr marL="0" indent="0">
              <a:buNone/>
            </a:pPr>
            <a:r>
              <a:rPr lang="en-GB" dirty="0"/>
              <a:t>• Everyone should know where to get support if something happens. </a:t>
            </a:r>
          </a:p>
          <a:p>
            <a:pPr marL="0" indent="0">
              <a:buNone/>
            </a:pPr>
            <a:r>
              <a:rPr lang="en-US" dirty="0"/>
              <a:t>Who can help: Any trusted adult who your child feels comfortable talking to. </a:t>
            </a:r>
          </a:p>
        </p:txBody>
      </p:sp>
      <p:pic>
        <p:nvPicPr>
          <p:cNvPr id="4" name="Picture 3"/>
          <p:cNvPicPr>
            <a:picLocks noChangeAspect="1"/>
          </p:cNvPicPr>
          <p:nvPr/>
        </p:nvPicPr>
        <p:blipFill rotWithShape="1">
          <a:blip r:embed="rId4"/>
          <a:srcRect l="20621" t="32157" r="51438" b="22823"/>
          <a:stretch/>
        </p:blipFill>
        <p:spPr>
          <a:xfrm>
            <a:off x="96819" y="161581"/>
            <a:ext cx="1290917" cy="1299976"/>
          </a:xfrm>
          <a:prstGeom prst="rect">
            <a:avLst/>
          </a:prstGeom>
        </p:spPr>
      </p:pic>
      <p:pic>
        <p:nvPicPr>
          <p:cNvPr id="9218" name="Picture 2" descr="Anti Bullying - GANF - Grantham Additional Needs Fellowshi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8198" y="2895532"/>
            <a:ext cx="2197481" cy="219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135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156491"/>
            <a:ext cx="9369911" cy="1450757"/>
          </a:xfrm>
        </p:spPr>
        <p:txBody>
          <a:bodyPr/>
          <a:lstStyle/>
          <a:p>
            <a:r>
              <a:rPr lang="en-US" dirty="0">
                <a:ea typeface="+mj-lt"/>
                <a:cs typeface="+mj-lt"/>
              </a:rPr>
              <a:t>A typical timetable in Year 3 looks like this:</a:t>
            </a:r>
            <a:endParaRPr lang="en-US" dirty="0"/>
          </a:p>
        </p:txBody>
      </p:sp>
      <p:sp>
        <p:nvSpPr>
          <p:cNvPr id="3" name="Content Placeholder 2"/>
          <p:cNvSpPr>
            <a:spLocks noGrp="1"/>
          </p:cNvSpPr>
          <p:nvPr>
            <p:ph idx="1"/>
          </p:nvPr>
        </p:nvSpPr>
        <p:spPr>
          <a:xfrm>
            <a:off x="473335" y="1778678"/>
            <a:ext cx="10682344" cy="4023360"/>
          </a:xfrm>
        </p:spPr>
        <p:txBody>
          <a:bodyPr vert="horz" lIns="0" tIns="45720" rIns="0" bIns="45720" rtlCol="0" anchor="t">
            <a:normAutofit/>
          </a:bodyPr>
          <a:lstStyle/>
          <a:p>
            <a:endParaRPr lang="en-US" dirty="0">
              <a:cs typeface="Calibri"/>
            </a:endParaRPr>
          </a:p>
          <a:p>
            <a:pPr marL="0" lvl="0" indent="0">
              <a:lnSpc>
                <a:spcPct val="100000"/>
              </a:lnSpc>
              <a:spcBef>
                <a:spcPts val="0"/>
              </a:spcBef>
              <a:spcAft>
                <a:spcPts val="0"/>
              </a:spcAft>
              <a:buClrTx/>
              <a:buSzTx/>
              <a:buNone/>
            </a:pPr>
            <a:endParaRPr lang="en-GB" sz="1800" b="1" dirty="0">
              <a:solidFill>
                <a:srgbClr val="800000"/>
              </a:solidFill>
            </a:endParaRPr>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9" name="Picture 8"/>
          <p:cNvPicPr>
            <a:picLocks noChangeAspect="1"/>
          </p:cNvPicPr>
          <p:nvPr/>
        </p:nvPicPr>
        <p:blipFill rotWithShape="1">
          <a:blip r:embed="rId4"/>
          <a:srcRect r="336"/>
          <a:stretch/>
        </p:blipFill>
        <p:spPr>
          <a:xfrm>
            <a:off x="1785768" y="1802696"/>
            <a:ext cx="8372385" cy="4316463"/>
          </a:xfrm>
          <a:prstGeom prst="rect">
            <a:avLst/>
          </a:prstGeom>
        </p:spPr>
      </p:pic>
    </p:spTree>
    <p:extLst>
      <p:ext uri="{BB962C8B-B14F-4D97-AF65-F5344CB8AC3E}">
        <p14:creationId xmlns:p14="http://schemas.microsoft.com/office/powerpoint/2010/main" val="1513724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Daily Reading</a:t>
            </a:r>
            <a:endParaRPr lang="en-GB" dirty="0"/>
          </a:p>
        </p:txBody>
      </p:sp>
      <p:sp>
        <p:nvSpPr>
          <p:cNvPr id="3" name="Content Placeholder 2"/>
          <p:cNvSpPr>
            <a:spLocks noGrp="1"/>
          </p:cNvSpPr>
          <p:nvPr>
            <p:ph idx="1"/>
          </p:nvPr>
        </p:nvSpPr>
        <p:spPr>
          <a:xfrm>
            <a:off x="473336" y="1845734"/>
            <a:ext cx="4488808" cy="4023360"/>
          </a:xfrm>
        </p:spPr>
        <p:txBody>
          <a:bodyPr>
            <a:normAutofit fontScale="92500" lnSpcReduction="20000"/>
          </a:bodyPr>
          <a:lstStyle/>
          <a:p>
            <a:r>
              <a:rPr lang="en-GB" dirty="0"/>
              <a:t>We hold the ‘simple view of reading’ which means we focus on developing readers who read with fluency and accuracy and comprehend the texts they read and are read to them. </a:t>
            </a:r>
          </a:p>
          <a:p>
            <a:r>
              <a:rPr lang="en-GB" dirty="0"/>
              <a:t>We develop children's understanding of what they read through:</a:t>
            </a:r>
          </a:p>
          <a:p>
            <a:pPr>
              <a:buFont typeface="Arial" panose="020B0604020202020204" pitchFamily="34" charset="0"/>
              <a:buChar char="•"/>
            </a:pPr>
            <a:r>
              <a:rPr lang="en-GB" dirty="0"/>
              <a:t>D</a:t>
            </a:r>
            <a:r>
              <a:rPr lang="en-GB" dirty="0" smtClean="0"/>
              <a:t>aily </a:t>
            </a:r>
            <a:r>
              <a:rPr lang="en-GB" dirty="0"/>
              <a:t>opportunities to listen and discuss texts read to them.</a:t>
            </a:r>
          </a:p>
          <a:p>
            <a:pPr>
              <a:buFont typeface="Arial" panose="020B0604020202020204" pitchFamily="34" charset="0"/>
              <a:buChar char="•"/>
            </a:pPr>
            <a:r>
              <a:rPr lang="en-GB" dirty="0"/>
              <a:t>By using texts that are linked to children’s interest or the topics they are studying.</a:t>
            </a:r>
          </a:p>
          <a:p>
            <a:pPr>
              <a:buFont typeface="Arial" panose="020B0604020202020204" pitchFamily="34" charset="0"/>
              <a:buChar char="•"/>
            </a:pPr>
            <a:r>
              <a:rPr lang="en-GB" dirty="0"/>
              <a:t>Through </a:t>
            </a:r>
            <a:r>
              <a:rPr lang="en-GB" dirty="0" smtClean="0"/>
              <a:t>daily VIPERS lessons.</a:t>
            </a:r>
          </a:p>
          <a:p>
            <a:pPr>
              <a:buFont typeface="Arial" panose="020B0604020202020204" pitchFamily="34" charset="0"/>
              <a:buChar char="•"/>
            </a:pPr>
            <a:r>
              <a:rPr lang="en-GB" dirty="0" smtClean="0"/>
              <a:t>Reading Planners – regularly filled in and checked weekly</a:t>
            </a:r>
            <a:endParaRPr lang="en-GB" dirty="0"/>
          </a:p>
          <a:p>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5" name="Picture 4"/>
          <p:cNvPicPr>
            <a:picLocks noChangeAspect="1"/>
          </p:cNvPicPr>
          <p:nvPr/>
        </p:nvPicPr>
        <p:blipFill>
          <a:blip r:embed="rId4"/>
          <a:stretch>
            <a:fillRect/>
          </a:stretch>
        </p:blipFill>
        <p:spPr>
          <a:xfrm>
            <a:off x="5171503" y="1801708"/>
            <a:ext cx="7020497" cy="3891872"/>
          </a:xfrm>
          <a:prstGeom prst="rect">
            <a:avLst/>
          </a:prstGeom>
        </p:spPr>
      </p:pic>
    </p:spTree>
    <p:extLst>
      <p:ext uri="{BB962C8B-B14F-4D97-AF65-F5344CB8AC3E}">
        <p14:creationId xmlns:p14="http://schemas.microsoft.com/office/powerpoint/2010/main" val="733461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Year 3</a:t>
            </a:r>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sp>
        <p:nvSpPr>
          <p:cNvPr id="5" name="TextBox 4"/>
          <p:cNvSpPr txBox="1"/>
          <p:nvPr/>
        </p:nvSpPr>
        <p:spPr>
          <a:xfrm>
            <a:off x="864034" y="1737360"/>
            <a:ext cx="9182728" cy="5078313"/>
          </a:xfrm>
          <a:prstGeom prst="rect">
            <a:avLst/>
          </a:prstGeom>
          <a:noFill/>
        </p:spPr>
        <p:txBody>
          <a:bodyPr wrap="square" lIns="91440" tIns="45720" rIns="91440" bIns="45720" rtlCol="0" anchor="t">
            <a:spAutoFit/>
          </a:bodyPr>
          <a:lstStyle/>
          <a:p>
            <a:r>
              <a:rPr lang="en-US" u="sng" dirty="0">
                <a:solidFill>
                  <a:srgbClr val="FF0000"/>
                </a:solidFill>
              </a:rPr>
              <a:t>We would like to introduce you to the Year 3 team:</a:t>
            </a:r>
          </a:p>
          <a:p>
            <a:r>
              <a:rPr lang="en-US" dirty="0" smtClean="0">
                <a:solidFill>
                  <a:srgbClr val="FF0000"/>
                </a:solidFill>
              </a:rPr>
              <a:t>Miss </a:t>
            </a:r>
            <a:r>
              <a:rPr lang="en-US" dirty="0">
                <a:solidFill>
                  <a:srgbClr val="FF0000"/>
                </a:solidFill>
              </a:rPr>
              <a:t>Benton – Maple Class Teacher</a:t>
            </a:r>
          </a:p>
          <a:p>
            <a:r>
              <a:rPr lang="en-US" dirty="0">
                <a:solidFill>
                  <a:srgbClr val="FF0000"/>
                </a:solidFill>
              </a:rPr>
              <a:t>Mr. George – Sycamore Class teacher</a:t>
            </a:r>
          </a:p>
          <a:p>
            <a:r>
              <a:rPr lang="en-US" dirty="0">
                <a:solidFill>
                  <a:srgbClr val="FF0000"/>
                </a:solidFill>
              </a:rPr>
              <a:t>Mrs. Spincer – Deputy Head. Covering both Year 3 classes for a morning each week</a:t>
            </a:r>
          </a:p>
          <a:p>
            <a:r>
              <a:rPr lang="en-US" dirty="0">
                <a:solidFill>
                  <a:srgbClr val="FF0000"/>
                </a:solidFill>
              </a:rPr>
              <a:t>Mrs. Nethercott – Lower Key Stage 2 Leader</a:t>
            </a:r>
          </a:p>
          <a:p>
            <a:r>
              <a:rPr lang="en-US" dirty="0">
                <a:solidFill>
                  <a:srgbClr val="FF0000"/>
                </a:solidFill>
              </a:rPr>
              <a:t>Mrs. Dixon – Covering </a:t>
            </a:r>
            <a:r>
              <a:rPr lang="en-US" dirty="0" smtClean="0">
                <a:solidFill>
                  <a:srgbClr val="FF0000"/>
                </a:solidFill>
              </a:rPr>
              <a:t>each Y3 class every other Thursday </a:t>
            </a:r>
            <a:r>
              <a:rPr lang="en-US" dirty="0">
                <a:solidFill>
                  <a:srgbClr val="FF0000"/>
                </a:solidFill>
              </a:rPr>
              <a:t>afternoon</a:t>
            </a:r>
            <a:endParaRPr lang="en-US" dirty="0">
              <a:solidFill>
                <a:srgbClr val="FF0000"/>
              </a:solidFill>
              <a:cs typeface="Calibri"/>
            </a:endParaRPr>
          </a:p>
          <a:p>
            <a:r>
              <a:rPr lang="en-US" dirty="0">
                <a:solidFill>
                  <a:srgbClr val="FF0000"/>
                </a:solidFill>
              </a:rPr>
              <a:t>Miss Harding – </a:t>
            </a:r>
            <a:r>
              <a:rPr lang="en-US" dirty="0" smtClean="0">
                <a:solidFill>
                  <a:srgbClr val="FF0000"/>
                </a:solidFill>
              </a:rPr>
              <a:t>Year 3 Teaching Assistant </a:t>
            </a:r>
          </a:p>
          <a:p>
            <a:r>
              <a:rPr lang="en-US" dirty="0" smtClean="0">
                <a:solidFill>
                  <a:srgbClr val="FF0000"/>
                </a:solidFill>
              </a:rPr>
              <a:t>Mrs </a:t>
            </a:r>
            <a:r>
              <a:rPr lang="en-US" dirty="0" err="1" smtClean="0">
                <a:solidFill>
                  <a:srgbClr val="FF0000"/>
                </a:solidFill>
              </a:rPr>
              <a:t>Commane</a:t>
            </a:r>
            <a:r>
              <a:rPr lang="en-US" dirty="0" smtClean="0">
                <a:solidFill>
                  <a:srgbClr val="FF0000"/>
                </a:solidFill>
              </a:rPr>
              <a:t> – </a:t>
            </a:r>
            <a:r>
              <a:rPr lang="en-US" dirty="0" err="1" smtClean="0">
                <a:solidFill>
                  <a:srgbClr val="FF0000"/>
                </a:solidFill>
              </a:rPr>
              <a:t>Playworker</a:t>
            </a:r>
            <a:endParaRPr lang="en-US" dirty="0" smtClean="0">
              <a:solidFill>
                <a:srgbClr val="FF0000"/>
              </a:solidFill>
            </a:endParaRPr>
          </a:p>
          <a:p>
            <a:r>
              <a:rPr lang="en-US" dirty="0" smtClean="0">
                <a:solidFill>
                  <a:srgbClr val="FF0000"/>
                </a:solidFill>
                <a:cs typeface="Calibri"/>
              </a:rPr>
              <a:t>Mrs Whittaker – </a:t>
            </a:r>
            <a:r>
              <a:rPr lang="en-US" dirty="0" err="1" smtClean="0">
                <a:solidFill>
                  <a:srgbClr val="FF0000"/>
                </a:solidFill>
                <a:cs typeface="Calibri"/>
              </a:rPr>
              <a:t>Playworker</a:t>
            </a:r>
            <a:endParaRPr lang="en-US" dirty="0" smtClean="0">
              <a:solidFill>
                <a:srgbClr val="FF0000"/>
              </a:solidFill>
              <a:cs typeface="Calibri"/>
            </a:endParaRPr>
          </a:p>
          <a:p>
            <a:endParaRPr lang="en-US" dirty="0">
              <a:solidFill>
                <a:srgbClr val="FF0000"/>
              </a:solidFill>
              <a:cs typeface="Calibri"/>
            </a:endParaRPr>
          </a:p>
          <a:p>
            <a:r>
              <a:rPr lang="en-US" u="sng" dirty="0" smtClean="0">
                <a:solidFill>
                  <a:srgbClr val="FF0000"/>
                </a:solidFill>
                <a:cs typeface="Calibri"/>
              </a:rPr>
              <a:t>Other adults who may be in class:</a:t>
            </a:r>
          </a:p>
          <a:p>
            <a:pPr marL="285750" indent="-285750">
              <a:buFontTx/>
              <a:buChar char="-"/>
            </a:pPr>
            <a:r>
              <a:rPr lang="en-US" dirty="0" smtClean="0">
                <a:solidFill>
                  <a:srgbClr val="FF0000"/>
                </a:solidFill>
                <a:cs typeface="Calibri"/>
              </a:rPr>
              <a:t>Mrs Hoyle</a:t>
            </a:r>
          </a:p>
          <a:p>
            <a:pPr marL="285750" indent="-285750">
              <a:buFontTx/>
              <a:buChar char="-"/>
            </a:pPr>
            <a:r>
              <a:rPr lang="en-US" dirty="0" smtClean="0">
                <a:solidFill>
                  <a:srgbClr val="FF0000"/>
                </a:solidFill>
                <a:cs typeface="Calibri"/>
              </a:rPr>
              <a:t>Mrs Whittaker</a:t>
            </a:r>
          </a:p>
          <a:p>
            <a:pPr marL="285750" indent="-285750">
              <a:buFontTx/>
              <a:buChar char="-"/>
            </a:pPr>
            <a:r>
              <a:rPr lang="en-US" dirty="0" smtClean="0">
                <a:solidFill>
                  <a:srgbClr val="FF0000"/>
                </a:solidFill>
                <a:cs typeface="Calibri"/>
              </a:rPr>
              <a:t>Mrs Lewis</a:t>
            </a:r>
          </a:p>
          <a:p>
            <a:pPr marL="285750" indent="-285750">
              <a:buFontTx/>
              <a:buChar char="-"/>
            </a:pPr>
            <a:r>
              <a:rPr lang="en-US" dirty="0" smtClean="0">
                <a:solidFill>
                  <a:srgbClr val="FF0000"/>
                </a:solidFill>
                <a:cs typeface="Calibri"/>
              </a:rPr>
              <a:t>Mrs Perrett</a:t>
            </a:r>
          </a:p>
          <a:p>
            <a:endParaRPr lang="en-US" dirty="0">
              <a:solidFill>
                <a:srgbClr val="FF0000"/>
              </a:solidFill>
              <a:cs typeface="Calibri"/>
            </a:endParaRPr>
          </a:p>
          <a:p>
            <a:endParaRPr lang="en-US" dirty="0">
              <a:solidFill>
                <a:srgbClr val="002060"/>
              </a:solidFill>
            </a:endParaRPr>
          </a:p>
          <a:p>
            <a:endParaRPr lang="en-GB" dirty="0">
              <a:solidFill>
                <a:srgbClr val="FF0000"/>
              </a:solidFill>
            </a:endParaRPr>
          </a:p>
        </p:txBody>
      </p:sp>
    </p:spTree>
    <p:extLst>
      <p:ext uri="{BB962C8B-B14F-4D97-AF65-F5344CB8AC3E}">
        <p14:creationId xmlns:p14="http://schemas.microsoft.com/office/powerpoint/2010/main" val="3072877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English </a:t>
            </a:r>
            <a:endParaRPr lang="en-GB" dirty="0"/>
          </a:p>
        </p:txBody>
      </p:sp>
      <p:sp>
        <p:nvSpPr>
          <p:cNvPr id="3" name="Content Placeholder 2"/>
          <p:cNvSpPr>
            <a:spLocks noGrp="1"/>
          </p:cNvSpPr>
          <p:nvPr>
            <p:ph idx="1"/>
          </p:nvPr>
        </p:nvSpPr>
        <p:spPr>
          <a:xfrm>
            <a:off x="473336" y="1845734"/>
            <a:ext cx="10682344" cy="4023360"/>
          </a:xfrm>
        </p:spPr>
        <p:txBody>
          <a:bodyPr vert="horz" lIns="0" tIns="45720" rIns="0" bIns="45720" rtlCol="0" anchor="t">
            <a:normAutofit/>
          </a:bodyPr>
          <a:lstStyle/>
          <a:p>
            <a:r>
              <a:rPr lang="en-US" dirty="0"/>
              <a:t>Every morning we have a Whole Class Reading activity using a range of rich texts to extend vocabulary and encourage comprehension. Children will also be given the chance to change their home reading books, after discussing what they have read with an </a:t>
            </a:r>
            <a:r>
              <a:rPr lang="en-US" dirty="0" smtClean="0"/>
              <a:t>adult and by taking an Accelerated </a:t>
            </a:r>
            <a:r>
              <a:rPr lang="en-US" dirty="0"/>
              <a:t>R</a:t>
            </a:r>
            <a:r>
              <a:rPr lang="en-US" dirty="0" smtClean="0"/>
              <a:t>eader quiz.</a:t>
            </a:r>
            <a:endParaRPr lang="en-US" dirty="0"/>
          </a:p>
          <a:p>
            <a:r>
              <a:rPr lang="en-US" dirty="0"/>
              <a:t>These are the topics that we will cover in writing this year</a:t>
            </a:r>
            <a:r>
              <a:rPr lang="en-US" dirty="0" smtClean="0"/>
              <a:t>:</a:t>
            </a:r>
          </a:p>
          <a:p>
            <a:r>
              <a:rPr lang="en-US" dirty="0" smtClean="0"/>
              <a:t>Each term, we will study a different book which will be a focus for our writing, for example </a:t>
            </a:r>
            <a:r>
              <a:rPr lang="en-US" dirty="0" err="1" smtClean="0"/>
              <a:t>Sulwe</a:t>
            </a:r>
            <a:r>
              <a:rPr lang="en-US" dirty="0" smtClean="0"/>
              <a:t>. We will link grammatical skills to the text. We have deliberately chosen books that reflect a diverse range of topics and cultures.</a:t>
            </a:r>
          </a:p>
          <a:p>
            <a:r>
              <a:rPr lang="en-US" dirty="0" smtClean="0"/>
              <a:t>In </a:t>
            </a:r>
            <a:r>
              <a:rPr lang="en-US" dirty="0"/>
              <a:t>addition to this we will work on cross-curricular writing linked with our topics, </a:t>
            </a:r>
            <a:r>
              <a:rPr lang="en-US" dirty="0" err="1"/>
              <a:t>eg</a:t>
            </a:r>
            <a:r>
              <a:rPr lang="en-US" dirty="0"/>
              <a:t> A Study of Europe and North America in Geography.</a:t>
            </a:r>
          </a:p>
          <a:p>
            <a:r>
              <a:rPr lang="en-US" dirty="0"/>
              <a:t>We also explore language and vocabulary through poetry.</a:t>
            </a:r>
          </a:p>
          <a:p>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spTree>
    <p:extLst>
      <p:ext uri="{BB962C8B-B14F-4D97-AF65-F5344CB8AC3E}">
        <p14:creationId xmlns:p14="http://schemas.microsoft.com/office/powerpoint/2010/main" val="1947529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err="1"/>
              <a:t>Maths</a:t>
            </a:r>
            <a:r>
              <a:rPr lang="en-US" dirty="0"/>
              <a:t> </a:t>
            </a:r>
            <a:endParaRPr lang="en-GB" dirty="0"/>
          </a:p>
        </p:txBody>
      </p:sp>
      <p:sp>
        <p:nvSpPr>
          <p:cNvPr id="3" name="Content Placeholder 2"/>
          <p:cNvSpPr>
            <a:spLocks noGrp="1"/>
          </p:cNvSpPr>
          <p:nvPr>
            <p:ph idx="1"/>
          </p:nvPr>
        </p:nvSpPr>
        <p:spPr>
          <a:xfrm>
            <a:off x="473336" y="1845734"/>
            <a:ext cx="10682344" cy="4372186"/>
          </a:xfrm>
        </p:spPr>
        <p:txBody>
          <a:bodyPr>
            <a:normAutofit/>
          </a:bodyPr>
          <a:lstStyle/>
          <a:p>
            <a:pPr marL="0" indent="0">
              <a:buNone/>
            </a:pPr>
            <a:r>
              <a:rPr lang="en-US" dirty="0"/>
              <a:t>Over the course of the year, Year 3 will cover a variety of topics including:</a:t>
            </a:r>
          </a:p>
          <a:p>
            <a:pPr>
              <a:lnSpc>
                <a:spcPct val="100000"/>
              </a:lnSpc>
              <a:buFont typeface="Arial" panose="020B0604020202020204" pitchFamily="34" charset="0"/>
              <a:buChar char="•"/>
            </a:pPr>
            <a:r>
              <a:rPr lang="en-US" dirty="0"/>
              <a:t>Number and Place Value</a:t>
            </a:r>
          </a:p>
          <a:p>
            <a:pPr>
              <a:lnSpc>
                <a:spcPct val="100000"/>
              </a:lnSpc>
              <a:buFont typeface="Arial" panose="020B0604020202020204" pitchFamily="34" charset="0"/>
              <a:buChar char="•"/>
            </a:pPr>
            <a:r>
              <a:rPr lang="en-US" dirty="0"/>
              <a:t>Addition and Subtraction</a:t>
            </a:r>
          </a:p>
          <a:p>
            <a:pPr>
              <a:lnSpc>
                <a:spcPct val="100000"/>
              </a:lnSpc>
              <a:buFont typeface="Arial" panose="020B0604020202020204" pitchFamily="34" charset="0"/>
              <a:buChar char="•"/>
            </a:pPr>
            <a:r>
              <a:rPr lang="en-US" dirty="0"/>
              <a:t>Multiplication and Division </a:t>
            </a:r>
          </a:p>
          <a:p>
            <a:pPr>
              <a:lnSpc>
                <a:spcPct val="100000"/>
              </a:lnSpc>
              <a:buFont typeface="Arial" panose="020B0604020202020204" pitchFamily="34" charset="0"/>
              <a:buChar char="•"/>
            </a:pPr>
            <a:r>
              <a:rPr lang="en-US" dirty="0"/>
              <a:t>Fractions </a:t>
            </a:r>
          </a:p>
          <a:p>
            <a:pPr>
              <a:lnSpc>
                <a:spcPct val="100000"/>
              </a:lnSpc>
              <a:buFont typeface="Arial" panose="020B0604020202020204" pitchFamily="34" charset="0"/>
              <a:buChar char="•"/>
            </a:pPr>
            <a:r>
              <a:rPr lang="en-US" dirty="0"/>
              <a:t>Measurement (including time)</a:t>
            </a:r>
          </a:p>
          <a:p>
            <a:pPr>
              <a:lnSpc>
                <a:spcPct val="100000"/>
              </a:lnSpc>
              <a:buFont typeface="Arial" panose="020B0604020202020204" pitchFamily="34" charset="0"/>
              <a:buChar char="•"/>
            </a:pPr>
            <a:r>
              <a:rPr lang="en-US" dirty="0"/>
              <a:t>Geometry</a:t>
            </a:r>
          </a:p>
          <a:p>
            <a:pPr>
              <a:lnSpc>
                <a:spcPct val="100000"/>
              </a:lnSpc>
              <a:buFont typeface="Arial" panose="020B0604020202020204" pitchFamily="34" charset="0"/>
              <a:buChar char="•"/>
            </a:pPr>
            <a:r>
              <a:rPr lang="en-US" dirty="0" smtClean="0"/>
              <a:t>Statistics</a:t>
            </a:r>
          </a:p>
          <a:p>
            <a:pPr>
              <a:lnSpc>
                <a:spcPct val="100000"/>
              </a:lnSpc>
              <a:buFont typeface="Arial" panose="020B0604020202020204" pitchFamily="34" charset="0"/>
              <a:buChar char="•"/>
            </a:pPr>
            <a:endParaRPr lang="en-US" dirty="0"/>
          </a:p>
          <a:p>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spTree>
    <p:extLst>
      <p:ext uri="{BB962C8B-B14F-4D97-AF65-F5344CB8AC3E}">
        <p14:creationId xmlns:p14="http://schemas.microsoft.com/office/powerpoint/2010/main" val="2032824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How to help with Maths at home</a:t>
            </a:r>
            <a:endParaRPr lang="en-GB" dirty="0"/>
          </a:p>
        </p:txBody>
      </p:sp>
      <p:sp>
        <p:nvSpPr>
          <p:cNvPr id="3" name="Content Placeholder 2"/>
          <p:cNvSpPr>
            <a:spLocks noGrp="1"/>
          </p:cNvSpPr>
          <p:nvPr>
            <p:ph idx="1"/>
          </p:nvPr>
        </p:nvSpPr>
        <p:spPr/>
        <p:txBody>
          <a:bodyPr/>
          <a:lstStyle/>
          <a:p>
            <a:pPr marL="0" indent="0">
              <a:buNone/>
            </a:pPr>
            <a:r>
              <a:rPr lang="en-GB" dirty="0" smtClean="0"/>
              <a:t>It is really important that you go over some maths topics at home:</a:t>
            </a:r>
          </a:p>
          <a:p>
            <a:pPr>
              <a:buFont typeface="Arial" panose="020B0604020202020204" pitchFamily="34" charset="0"/>
              <a:buChar char="•"/>
            </a:pPr>
            <a:r>
              <a:rPr lang="en-GB" dirty="0"/>
              <a:t> </a:t>
            </a:r>
            <a:r>
              <a:rPr lang="en-GB" dirty="0" smtClean="0"/>
              <a:t>Money</a:t>
            </a:r>
          </a:p>
          <a:p>
            <a:pPr>
              <a:buFont typeface="Arial" panose="020B0604020202020204" pitchFamily="34" charset="0"/>
              <a:buChar char="•"/>
            </a:pPr>
            <a:r>
              <a:rPr lang="en-GB" dirty="0"/>
              <a:t> </a:t>
            </a:r>
            <a:r>
              <a:rPr lang="en-GB" dirty="0" smtClean="0"/>
              <a:t>Time</a:t>
            </a:r>
          </a:p>
          <a:p>
            <a:pPr>
              <a:buFont typeface="Arial" panose="020B0604020202020204" pitchFamily="34" charset="0"/>
              <a:buChar char="•"/>
            </a:pPr>
            <a:r>
              <a:rPr lang="en-GB" dirty="0"/>
              <a:t> </a:t>
            </a:r>
            <a:r>
              <a:rPr lang="en-GB" dirty="0" smtClean="0"/>
              <a:t>Capacity</a:t>
            </a:r>
            <a:endParaRPr lang="en-GB" dirty="0"/>
          </a:p>
        </p:txBody>
      </p:sp>
      <p:pic>
        <p:nvPicPr>
          <p:cNvPr id="4" name="Picture 3"/>
          <p:cNvPicPr>
            <a:picLocks noChangeAspect="1"/>
          </p:cNvPicPr>
          <p:nvPr/>
        </p:nvPicPr>
        <p:blipFill rotWithShape="1">
          <a:blip r:embed="rId3"/>
          <a:srcRect l="20621" t="32157" r="51438" b="22823"/>
          <a:stretch/>
        </p:blipFill>
        <p:spPr>
          <a:xfrm>
            <a:off x="88027" y="0"/>
            <a:ext cx="1290917" cy="1299976"/>
          </a:xfrm>
          <a:prstGeom prst="rect">
            <a:avLst/>
          </a:prstGeom>
        </p:spPr>
      </p:pic>
    </p:spTree>
    <p:extLst>
      <p:ext uri="{BB962C8B-B14F-4D97-AF65-F5344CB8AC3E}">
        <p14:creationId xmlns:p14="http://schemas.microsoft.com/office/powerpoint/2010/main" val="772782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How you can support your child</a:t>
            </a:r>
            <a:endParaRPr lang="en-GB" dirty="0"/>
          </a:p>
        </p:txBody>
      </p:sp>
      <p:sp>
        <p:nvSpPr>
          <p:cNvPr id="3" name="Content Placeholder 2"/>
          <p:cNvSpPr>
            <a:spLocks noGrp="1"/>
          </p:cNvSpPr>
          <p:nvPr>
            <p:ph idx="1"/>
          </p:nvPr>
        </p:nvSpPr>
        <p:spPr>
          <a:xfrm>
            <a:off x="473336" y="1845734"/>
            <a:ext cx="10682344" cy="4023360"/>
          </a:xfrm>
        </p:spPr>
        <p:txBody>
          <a:bodyPr>
            <a:normAutofit fontScale="92500" lnSpcReduction="20000"/>
          </a:bodyPr>
          <a:lstStyle/>
          <a:p>
            <a:pPr>
              <a:buFont typeface="Arial" panose="020B0604020202020204" pitchFamily="34" charset="0"/>
              <a:buChar char="•"/>
            </a:pPr>
            <a:r>
              <a:rPr lang="en-GB" dirty="0"/>
              <a:t> Practice your child’s maths homework and spellings with them frequently</a:t>
            </a:r>
          </a:p>
          <a:p>
            <a:pPr>
              <a:buFont typeface="Arial" panose="020B0604020202020204" pitchFamily="34" charset="0"/>
              <a:buChar char="•"/>
            </a:pPr>
            <a:r>
              <a:rPr lang="en-GB" dirty="0"/>
              <a:t>Recap previous learning too</a:t>
            </a:r>
            <a:r>
              <a:rPr lang="en-GB" dirty="0" smtClean="0"/>
              <a:t>.</a:t>
            </a:r>
          </a:p>
          <a:p>
            <a:pPr>
              <a:buFont typeface="Arial" panose="020B0604020202020204" pitchFamily="34" charset="0"/>
              <a:buChar char="•"/>
            </a:pPr>
            <a:r>
              <a:rPr lang="en-GB" dirty="0" smtClean="0"/>
              <a:t>Practice handwriting</a:t>
            </a:r>
            <a:endParaRPr lang="en-GB" dirty="0"/>
          </a:p>
          <a:p>
            <a:pPr>
              <a:buFont typeface="Arial" panose="020B0604020202020204" pitchFamily="34" charset="0"/>
              <a:buChar char="•"/>
            </a:pPr>
            <a:r>
              <a:rPr lang="en-GB" dirty="0"/>
              <a:t> Practice the methods taught in maths with your child to build fluency. </a:t>
            </a:r>
          </a:p>
          <a:p>
            <a:pPr>
              <a:buFont typeface="Arial" panose="020B0604020202020204" pitchFamily="34" charset="0"/>
              <a:buChar char="•"/>
            </a:pPr>
            <a:r>
              <a:rPr lang="en-GB" dirty="0"/>
              <a:t>Buy your child a watch and get them to tell the time as much as possible. </a:t>
            </a:r>
          </a:p>
          <a:p>
            <a:pPr>
              <a:buFont typeface="Arial" panose="020B0604020202020204" pitchFamily="34" charset="0"/>
              <a:buChar char="•"/>
            </a:pPr>
            <a:r>
              <a:rPr lang="en-GB" dirty="0"/>
              <a:t>Allow your child to use skills learnt at school in real life situations such as measuring ingredients for a recipe, paying in a shop, sharing their sweets equally between friends (and hopefully you!), writing letters or postcards and typing emails. </a:t>
            </a:r>
          </a:p>
          <a:p>
            <a:pPr>
              <a:buFont typeface="Arial" panose="020B0604020202020204" pitchFamily="34" charset="0"/>
              <a:buChar char="•"/>
            </a:pPr>
            <a:r>
              <a:rPr lang="en-GB" dirty="0"/>
              <a:t>Use the websites and apps, including TT </a:t>
            </a:r>
            <a:r>
              <a:rPr lang="en-GB" dirty="0" err="1"/>
              <a:t>Rockstars</a:t>
            </a:r>
            <a:r>
              <a:rPr lang="en-GB" dirty="0"/>
              <a:t> and Doodle, shared with you to support your child.</a:t>
            </a:r>
          </a:p>
          <a:p>
            <a:pPr>
              <a:buFont typeface="Arial" panose="020B0604020202020204" pitchFamily="34" charset="0"/>
              <a:buChar char="•"/>
            </a:pPr>
            <a:r>
              <a:rPr lang="en-US" dirty="0"/>
              <a:t>Read with your child every day to support their fluency, expression, reading comprehension and vocabulary </a:t>
            </a:r>
          </a:p>
          <a:p>
            <a:pPr>
              <a:buFont typeface="Arial" panose="020B0604020202020204" pitchFamily="34" charset="0"/>
              <a:buChar char="•"/>
            </a:pPr>
            <a:r>
              <a:rPr lang="en-US" dirty="0"/>
              <a:t> For our topics each term there may be other elements of homework linked to what your child is learning. </a:t>
            </a:r>
            <a:r>
              <a:rPr lang="en-GB" dirty="0"/>
              <a:t>This will be at the discretion of the class teacher.</a:t>
            </a:r>
          </a:p>
          <a:p>
            <a:pPr>
              <a:buFont typeface="Arial" panose="020B0604020202020204" pitchFamily="34" charset="0"/>
              <a:buChar char="•"/>
            </a:pPr>
            <a:endParaRPr lang="en-GB" dirty="0"/>
          </a:p>
        </p:txBody>
      </p:sp>
      <p:pic>
        <p:nvPicPr>
          <p:cNvPr id="4" name="Picture 3"/>
          <p:cNvPicPr>
            <a:picLocks noChangeAspect="1"/>
          </p:cNvPicPr>
          <p:nvPr/>
        </p:nvPicPr>
        <p:blipFill rotWithShape="1">
          <a:blip r:embed="rId2"/>
          <a:srcRect l="20621" t="32157" r="51438" b="22823"/>
          <a:stretch/>
        </p:blipFill>
        <p:spPr>
          <a:xfrm>
            <a:off x="96819" y="161581"/>
            <a:ext cx="1290917" cy="1299976"/>
          </a:xfrm>
          <a:prstGeom prst="rect">
            <a:avLst/>
          </a:prstGeom>
        </p:spPr>
      </p:pic>
    </p:spTree>
    <p:extLst>
      <p:ext uri="{BB962C8B-B14F-4D97-AF65-F5344CB8AC3E}">
        <p14:creationId xmlns:p14="http://schemas.microsoft.com/office/powerpoint/2010/main" val="458769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PE</a:t>
            </a:r>
            <a:endParaRPr lang="en-GB" dirty="0"/>
          </a:p>
        </p:txBody>
      </p:sp>
      <p:sp>
        <p:nvSpPr>
          <p:cNvPr id="3" name="Content Placeholder 2"/>
          <p:cNvSpPr>
            <a:spLocks noGrp="1"/>
          </p:cNvSpPr>
          <p:nvPr>
            <p:ph idx="1"/>
          </p:nvPr>
        </p:nvSpPr>
        <p:spPr>
          <a:xfrm>
            <a:off x="473336" y="1845734"/>
            <a:ext cx="10682344" cy="4023360"/>
          </a:xfrm>
        </p:spPr>
        <p:txBody>
          <a:bodyPr/>
          <a:lstStyle/>
          <a:p>
            <a:r>
              <a:rPr lang="en-US" dirty="0"/>
              <a:t>Here are the topics for PE this year:</a:t>
            </a:r>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124926767"/>
              </p:ext>
            </p:extLst>
          </p:nvPr>
        </p:nvGraphicFramePr>
        <p:xfrm>
          <a:off x="855748" y="2581717"/>
          <a:ext cx="10299931" cy="2926080"/>
        </p:xfrm>
        <a:graphic>
          <a:graphicData uri="http://schemas.openxmlformats.org/drawingml/2006/table">
            <a:tbl>
              <a:tblPr firstRow="1" bandRow="1">
                <a:tableStyleId>{5C22544A-7EE6-4342-B048-85BDC9FD1C3A}</a:tableStyleId>
              </a:tblPr>
              <a:tblGrid>
                <a:gridCol w="1716655">
                  <a:extLst>
                    <a:ext uri="{9D8B030D-6E8A-4147-A177-3AD203B41FA5}">
                      <a16:colId xmlns:a16="http://schemas.microsoft.com/office/drawing/2014/main" val="375477854"/>
                    </a:ext>
                  </a:extLst>
                </a:gridCol>
                <a:gridCol w="1716655">
                  <a:extLst>
                    <a:ext uri="{9D8B030D-6E8A-4147-A177-3AD203B41FA5}">
                      <a16:colId xmlns:a16="http://schemas.microsoft.com/office/drawing/2014/main" val="2557138191"/>
                    </a:ext>
                  </a:extLst>
                </a:gridCol>
                <a:gridCol w="1716655">
                  <a:extLst>
                    <a:ext uri="{9D8B030D-6E8A-4147-A177-3AD203B41FA5}">
                      <a16:colId xmlns:a16="http://schemas.microsoft.com/office/drawing/2014/main" val="4201158273"/>
                    </a:ext>
                  </a:extLst>
                </a:gridCol>
                <a:gridCol w="1810895">
                  <a:extLst>
                    <a:ext uri="{9D8B030D-6E8A-4147-A177-3AD203B41FA5}">
                      <a16:colId xmlns:a16="http://schemas.microsoft.com/office/drawing/2014/main" val="976826157"/>
                    </a:ext>
                  </a:extLst>
                </a:gridCol>
                <a:gridCol w="1511889">
                  <a:extLst>
                    <a:ext uri="{9D8B030D-6E8A-4147-A177-3AD203B41FA5}">
                      <a16:colId xmlns:a16="http://schemas.microsoft.com/office/drawing/2014/main" val="3341558518"/>
                    </a:ext>
                  </a:extLst>
                </a:gridCol>
                <a:gridCol w="1827182">
                  <a:extLst>
                    <a:ext uri="{9D8B030D-6E8A-4147-A177-3AD203B41FA5}">
                      <a16:colId xmlns:a16="http://schemas.microsoft.com/office/drawing/2014/main" val="1062829062"/>
                    </a:ext>
                  </a:extLst>
                </a:gridCol>
              </a:tblGrid>
              <a:tr h="1032549">
                <a:tc>
                  <a:txBody>
                    <a:bodyPr/>
                    <a:lstStyle/>
                    <a:p>
                      <a:r>
                        <a:rPr lang="en-US" sz="3600" dirty="0"/>
                        <a:t>Term</a:t>
                      </a:r>
                      <a:r>
                        <a:rPr lang="en-US" sz="3600" baseline="0" dirty="0"/>
                        <a:t> 1</a:t>
                      </a:r>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2</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3</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4</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5</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6</a:t>
                      </a:r>
                      <a:endParaRPr lang="en-GB" sz="3600" dirty="0"/>
                    </a:p>
                    <a:p>
                      <a:endParaRPr lang="en-GB" sz="3600" dirty="0"/>
                    </a:p>
                  </a:txBody>
                  <a:tcPr>
                    <a:noFill/>
                  </a:tcPr>
                </a:tc>
                <a:extLst>
                  <a:ext uri="{0D108BD9-81ED-4DB2-BD59-A6C34878D82A}">
                    <a16:rowId xmlns:a16="http://schemas.microsoft.com/office/drawing/2014/main" val="2210993115"/>
                  </a:ext>
                </a:extLst>
              </a:tr>
              <a:tr h="1520614">
                <a:tc>
                  <a:txBody>
                    <a:bodyPr/>
                    <a:lstStyle/>
                    <a:p>
                      <a:r>
                        <a:rPr lang="en-US" dirty="0" smtClean="0"/>
                        <a:t>Football</a:t>
                      </a:r>
                      <a:endParaRPr lang="en-US" dirty="0"/>
                    </a:p>
                    <a:p>
                      <a:endParaRPr lang="en-US" dirty="0"/>
                    </a:p>
                    <a:p>
                      <a:endParaRPr lang="en-US" dirty="0"/>
                    </a:p>
                    <a:p>
                      <a:r>
                        <a:rPr lang="en-US" dirty="0" smtClean="0"/>
                        <a:t>Mindfulness</a:t>
                      </a:r>
                      <a:endParaRPr lang="en-GB" dirty="0"/>
                    </a:p>
                  </a:txBody>
                  <a:tcPr>
                    <a:noFill/>
                  </a:tcPr>
                </a:tc>
                <a:tc>
                  <a:txBody>
                    <a:bodyPr/>
                    <a:lstStyle/>
                    <a:p>
                      <a:r>
                        <a:rPr lang="en-GB" dirty="0" smtClean="0"/>
                        <a:t>Weather</a:t>
                      </a:r>
                      <a:endParaRPr lang="en-GB" dirty="0"/>
                    </a:p>
                    <a:p>
                      <a:endParaRPr lang="en-GB" dirty="0"/>
                    </a:p>
                    <a:p>
                      <a:r>
                        <a:rPr lang="en-GB" dirty="0"/>
                        <a:t>Basketball</a:t>
                      </a:r>
                    </a:p>
                    <a:p>
                      <a:endParaRPr lang="en-US" dirty="0"/>
                    </a:p>
                    <a:p>
                      <a:endParaRPr lang="en-US" dirty="0"/>
                    </a:p>
                  </a:txBody>
                  <a:tcPr>
                    <a:noFill/>
                  </a:tcPr>
                </a:tc>
                <a:tc>
                  <a:txBody>
                    <a:bodyPr/>
                    <a:lstStyle/>
                    <a:p>
                      <a:r>
                        <a:rPr lang="en-GB" dirty="0" smtClean="0"/>
                        <a:t>Symmetry</a:t>
                      </a:r>
                      <a:r>
                        <a:rPr lang="en-GB" baseline="0" dirty="0" smtClean="0"/>
                        <a:t> &amp; Asymmetry</a:t>
                      </a:r>
                      <a:endParaRPr lang="en-GB" dirty="0"/>
                    </a:p>
                    <a:p>
                      <a:endParaRPr lang="en-GB" dirty="0"/>
                    </a:p>
                    <a:p>
                      <a:r>
                        <a:rPr lang="en-GB" baseline="0" dirty="0" smtClean="0"/>
                        <a:t>Tennis</a:t>
                      </a:r>
                      <a:endParaRPr lang="en-GB" dirty="0"/>
                    </a:p>
                  </a:txBody>
                  <a:tcPr>
                    <a:noFill/>
                  </a:tcPr>
                </a:tc>
                <a:tc>
                  <a:txBody>
                    <a:bodyPr/>
                    <a:lstStyle/>
                    <a:p>
                      <a:r>
                        <a:rPr lang="en-GB" dirty="0" smtClean="0"/>
                        <a:t>Wild Animals</a:t>
                      </a:r>
                      <a:endParaRPr lang="en-GB" dirty="0"/>
                    </a:p>
                    <a:p>
                      <a:endParaRPr lang="en-US" dirty="0"/>
                    </a:p>
                    <a:p>
                      <a:r>
                        <a:rPr lang="en-GB" dirty="0" smtClean="0"/>
                        <a:t>Hockey</a:t>
                      </a:r>
                      <a:endParaRPr lang="en-US" dirty="0"/>
                    </a:p>
                  </a:txBody>
                  <a:tcPr>
                    <a:noFill/>
                  </a:tcPr>
                </a:tc>
                <a:tc>
                  <a:txBody>
                    <a:bodyPr/>
                    <a:lstStyle/>
                    <a:p>
                      <a:r>
                        <a:rPr lang="en-US" dirty="0" err="1" smtClean="0"/>
                        <a:t>Rounders</a:t>
                      </a:r>
                      <a:endParaRPr lang="en-US" dirty="0"/>
                    </a:p>
                    <a:p>
                      <a:endParaRPr lang="en-US" dirty="0"/>
                    </a:p>
                    <a:p>
                      <a:endParaRPr lang="en-US" dirty="0"/>
                    </a:p>
                    <a:p>
                      <a:r>
                        <a:rPr lang="en-US" dirty="0" smtClean="0"/>
                        <a:t>Athletics</a:t>
                      </a:r>
                      <a:endParaRPr lang="en-GB"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Communication</a:t>
                      </a:r>
                      <a:r>
                        <a:rPr lang="en-GB" baseline="0" dirty="0" smtClean="0"/>
                        <a:t> &amp; Tactics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Competitions</a:t>
                      </a:r>
                      <a:endParaRPr lang="en-GB" dirty="0"/>
                    </a:p>
                    <a:p>
                      <a:endParaRPr lang="en-GB" dirty="0"/>
                    </a:p>
                  </a:txBody>
                  <a:tcPr>
                    <a:noFill/>
                  </a:tcPr>
                </a:tc>
                <a:extLst>
                  <a:ext uri="{0D108BD9-81ED-4DB2-BD59-A6C34878D82A}">
                    <a16:rowId xmlns:a16="http://schemas.microsoft.com/office/drawing/2014/main" val="1592995380"/>
                  </a:ext>
                </a:extLst>
              </a:tr>
            </a:tbl>
          </a:graphicData>
        </a:graphic>
      </p:graphicFrame>
    </p:spTree>
    <p:extLst>
      <p:ext uri="{BB962C8B-B14F-4D97-AF65-F5344CB8AC3E}">
        <p14:creationId xmlns:p14="http://schemas.microsoft.com/office/powerpoint/2010/main" val="3349724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History/Geography</a:t>
            </a:r>
            <a:endParaRPr lang="en-GB" dirty="0"/>
          </a:p>
        </p:txBody>
      </p:sp>
      <p:sp>
        <p:nvSpPr>
          <p:cNvPr id="3" name="Content Placeholder 2"/>
          <p:cNvSpPr>
            <a:spLocks noGrp="1"/>
          </p:cNvSpPr>
          <p:nvPr>
            <p:ph idx="1"/>
          </p:nvPr>
        </p:nvSpPr>
        <p:spPr>
          <a:xfrm>
            <a:off x="473336" y="1845734"/>
            <a:ext cx="10682344" cy="4023360"/>
          </a:xfrm>
        </p:spPr>
        <p:txBody>
          <a:bodyPr/>
          <a:lstStyle/>
          <a:p>
            <a:r>
              <a:rPr lang="en-US" dirty="0"/>
              <a:t>Here is our History and Geography topics this year:</a:t>
            </a:r>
          </a:p>
          <a:p>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400942679"/>
              </p:ext>
            </p:extLst>
          </p:nvPr>
        </p:nvGraphicFramePr>
        <p:xfrm>
          <a:off x="1221509" y="2548466"/>
          <a:ext cx="9751290" cy="2709334"/>
        </p:xfrm>
        <a:graphic>
          <a:graphicData uri="http://schemas.openxmlformats.org/drawingml/2006/table">
            <a:tbl>
              <a:tblPr firstRow="1" bandRow="1">
                <a:tableStyleId>{5C22544A-7EE6-4342-B048-85BDC9FD1C3A}</a:tableStyleId>
              </a:tblPr>
              <a:tblGrid>
                <a:gridCol w="1625215">
                  <a:extLst>
                    <a:ext uri="{9D8B030D-6E8A-4147-A177-3AD203B41FA5}">
                      <a16:colId xmlns:a16="http://schemas.microsoft.com/office/drawing/2014/main" val="375477854"/>
                    </a:ext>
                  </a:extLst>
                </a:gridCol>
                <a:gridCol w="1625215">
                  <a:extLst>
                    <a:ext uri="{9D8B030D-6E8A-4147-A177-3AD203B41FA5}">
                      <a16:colId xmlns:a16="http://schemas.microsoft.com/office/drawing/2014/main" val="2557138191"/>
                    </a:ext>
                  </a:extLst>
                </a:gridCol>
                <a:gridCol w="1625215">
                  <a:extLst>
                    <a:ext uri="{9D8B030D-6E8A-4147-A177-3AD203B41FA5}">
                      <a16:colId xmlns:a16="http://schemas.microsoft.com/office/drawing/2014/main" val="4201158273"/>
                    </a:ext>
                  </a:extLst>
                </a:gridCol>
                <a:gridCol w="1625215">
                  <a:extLst>
                    <a:ext uri="{9D8B030D-6E8A-4147-A177-3AD203B41FA5}">
                      <a16:colId xmlns:a16="http://schemas.microsoft.com/office/drawing/2014/main" val="976826157"/>
                    </a:ext>
                  </a:extLst>
                </a:gridCol>
                <a:gridCol w="1625215">
                  <a:extLst>
                    <a:ext uri="{9D8B030D-6E8A-4147-A177-3AD203B41FA5}">
                      <a16:colId xmlns:a16="http://schemas.microsoft.com/office/drawing/2014/main" val="3341558518"/>
                    </a:ext>
                  </a:extLst>
                </a:gridCol>
                <a:gridCol w="1625215">
                  <a:extLst>
                    <a:ext uri="{9D8B030D-6E8A-4147-A177-3AD203B41FA5}">
                      <a16:colId xmlns:a16="http://schemas.microsoft.com/office/drawing/2014/main" val="1062829062"/>
                    </a:ext>
                  </a:extLst>
                </a:gridCol>
              </a:tblGrid>
              <a:tr h="1032549">
                <a:tc>
                  <a:txBody>
                    <a:bodyPr/>
                    <a:lstStyle/>
                    <a:p>
                      <a:r>
                        <a:rPr lang="en-US" sz="3600" dirty="0"/>
                        <a:t>Term</a:t>
                      </a:r>
                      <a:r>
                        <a:rPr lang="en-US" sz="3600" baseline="0" dirty="0"/>
                        <a:t> 1</a:t>
                      </a:r>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2</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3</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4</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5</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6</a:t>
                      </a:r>
                      <a:endParaRPr lang="en-GB" sz="3600" dirty="0"/>
                    </a:p>
                    <a:p>
                      <a:endParaRPr lang="en-GB" sz="3600" dirty="0"/>
                    </a:p>
                  </a:txBody>
                  <a:tcPr>
                    <a:noFill/>
                  </a:tcPr>
                </a:tc>
                <a:extLst>
                  <a:ext uri="{0D108BD9-81ED-4DB2-BD59-A6C34878D82A}">
                    <a16:rowId xmlns:a16="http://schemas.microsoft.com/office/drawing/2014/main" val="2210993115"/>
                  </a:ext>
                </a:extLst>
              </a:tr>
              <a:tr h="1520614">
                <a:tc>
                  <a:txBody>
                    <a:bodyPr/>
                    <a:lstStyle/>
                    <a:p>
                      <a:pPr algn="ctr"/>
                      <a:endParaRPr lang="en-GB" dirty="0">
                        <a:solidFill>
                          <a:srgbClr val="FF0000"/>
                        </a:solidFill>
                      </a:endParaRPr>
                    </a:p>
                    <a:p>
                      <a:pPr algn="ctr"/>
                      <a:r>
                        <a:rPr lang="en-GB" dirty="0">
                          <a:solidFill>
                            <a:srgbClr val="FF0000"/>
                          </a:solidFill>
                        </a:rPr>
                        <a:t>A study of Europe and North America </a:t>
                      </a:r>
                    </a:p>
                  </a:txBody>
                  <a:tcPr>
                    <a:noFill/>
                  </a:tcPr>
                </a:tc>
                <a:tc>
                  <a:txBody>
                    <a:bodyPr/>
                    <a:lstStyle/>
                    <a:p>
                      <a:pPr algn="ctr"/>
                      <a:endParaRPr lang="en-GB" dirty="0">
                        <a:solidFill>
                          <a:srgbClr val="FF0000"/>
                        </a:solidFill>
                      </a:endParaRPr>
                    </a:p>
                    <a:p>
                      <a:pPr algn="ctr"/>
                      <a:r>
                        <a:rPr lang="en-GB" dirty="0">
                          <a:solidFill>
                            <a:srgbClr val="FF0000"/>
                          </a:solidFill>
                        </a:rPr>
                        <a:t>Stone Age </a:t>
                      </a:r>
                      <a:endParaRPr lang="en-GB" dirty="0" smtClean="0">
                        <a:solidFill>
                          <a:srgbClr val="FF0000"/>
                        </a:solidFill>
                      </a:endParaRPr>
                    </a:p>
                    <a:p>
                      <a:pPr algn="ctr"/>
                      <a:r>
                        <a:rPr lang="en-GB" dirty="0" smtClean="0">
                          <a:solidFill>
                            <a:srgbClr val="FF0000"/>
                          </a:solidFill>
                        </a:rPr>
                        <a:t> </a:t>
                      </a:r>
                      <a:endParaRPr lang="en-GB" dirty="0">
                        <a:solidFill>
                          <a:srgbClr val="FF0000"/>
                        </a:solidFill>
                      </a:endParaRPr>
                    </a:p>
                    <a:p>
                      <a:pPr algn="ctr"/>
                      <a:r>
                        <a:rPr lang="en-GB" dirty="0">
                          <a:solidFill>
                            <a:srgbClr val="FF0000"/>
                          </a:solidFill>
                        </a:rPr>
                        <a:t>Egyptians </a:t>
                      </a:r>
                    </a:p>
                  </a:txBody>
                  <a:tcPr>
                    <a:noFill/>
                  </a:tcPr>
                </a:tc>
                <a:tc>
                  <a:txBody>
                    <a:bodyPr/>
                    <a:lstStyle/>
                    <a:p>
                      <a:pPr algn="ctr"/>
                      <a:endParaRPr lang="en-GB" dirty="0">
                        <a:solidFill>
                          <a:srgbClr val="FF0000"/>
                        </a:solidFill>
                      </a:endParaRPr>
                    </a:p>
                    <a:p>
                      <a:pPr algn="ctr"/>
                      <a:r>
                        <a:rPr lang="en-GB" dirty="0">
                          <a:solidFill>
                            <a:srgbClr val="FF0000"/>
                          </a:solidFill>
                        </a:rPr>
                        <a:t>Earthquakes and Volcanoes </a:t>
                      </a:r>
                    </a:p>
                  </a:txBody>
                  <a:tcPr>
                    <a:noFill/>
                  </a:tcPr>
                </a:tc>
                <a:tc>
                  <a:txBody>
                    <a:bodyPr/>
                    <a:lstStyle/>
                    <a:p>
                      <a:pPr algn="ctr"/>
                      <a:endParaRPr lang="en-GB" dirty="0">
                        <a:solidFill>
                          <a:srgbClr val="FF0000"/>
                        </a:solidFill>
                      </a:endParaRPr>
                    </a:p>
                    <a:p>
                      <a:pPr algn="ctr"/>
                      <a:r>
                        <a:rPr lang="en-GB" dirty="0">
                          <a:solidFill>
                            <a:srgbClr val="FF0000"/>
                          </a:solidFill>
                        </a:rPr>
                        <a:t>The </a:t>
                      </a:r>
                      <a:r>
                        <a:rPr lang="en-GB" dirty="0" smtClean="0">
                          <a:solidFill>
                            <a:srgbClr val="FF0000"/>
                          </a:solidFill>
                        </a:rPr>
                        <a:t>Greeks</a:t>
                      </a:r>
                    </a:p>
                    <a:p>
                      <a:pPr algn="ctr"/>
                      <a:r>
                        <a:rPr lang="en-GB" dirty="0" smtClean="0">
                          <a:solidFill>
                            <a:srgbClr val="FF0000"/>
                          </a:solidFill>
                        </a:rPr>
                        <a:t> </a:t>
                      </a:r>
                      <a:endParaRPr lang="en-GB" dirty="0">
                        <a:solidFill>
                          <a:srgbClr val="FF0000"/>
                        </a:solidFill>
                      </a:endParaRPr>
                    </a:p>
                    <a:p>
                      <a:pPr algn="ctr"/>
                      <a:r>
                        <a:rPr lang="en-GB" dirty="0">
                          <a:solidFill>
                            <a:srgbClr val="FF0000"/>
                          </a:solidFill>
                        </a:rPr>
                        <a:t>Mayans </a:t>
                      </a:r>
                    </a:p>
                  </a:txBody>
                  <a:tcPr>
                    <a:noFill/>
                  </a:tcPr>
                </a:tc>
                <a:tc>
                  <a:txBody>
                    <a:bodyPr/>
                    <a:lstStyle/>
                    <a:p>
                      <a:pPr algn="ctr"/>
                      <a:endParaRPr lang="en-GB" dirty="0">
                        <a:solidFill>
                          <a:srgbClr val="FF0000"/>
                        </a:solidFill>
                      </a:endParaRPr>
                    </a:p>
                    <a:p>
                      <a:pPr algn="ctr"/>
                      <a:r>
                        <a:rPr lang="en-GB" dirty="0">
                          <a:solidFill>
                            <a:srgbClr val="FF0000"/>
                          </a:solidFill>
                        </a:rPr>
                        <a:t>The UK National parks; The local area </a:t>
                      </a:r>
                    </a:p>
                  </a:txBody>
                  <a:tcPr>
                    <a:noFill/>
                  </a:tcPr>
                </a:tc>
                <a:tc>
                  <a:txBody>
                    <a:bodyPr/>
                    <a:lstStyle/>
                    <a:p>
                      <a:pPr algn="ctr"/>
                      <a:endParaRPr lang="en-GB" dirty="0">
                        <a:solidFill>
                          <a:srgbClr val="FF0000"/>
                        </a:solidFill>
                      </a:endParaRPr>
                    </a:p>
                    <a:p>
                      <a:pPr algn="ctr"/>
                      <a:r>
                        <a:rPr lang="en-GB" dirty="0">
                          <a:solidFill>
                            <a:srgbClr val="FF0000"/>
                          </a:solidFill>
                        </a:rPr>
                        <a:t>Romans  </a:t>
                      </a:r>
                      <a:endParaRPr lang="en-GB" dirty="0" smtClean="0">
                        <a:solidFill>
                          <a:srgbClr val="FF0000"/>
                        </a:solidFill>
                      </a:endParaRPr>
                    </a:p>
                    <a:p>
                      <a:pPr algn="ctr"/>
                      <a:endParaRPr lang="en-GB" dirty="0">
                        <a:solidFill>
                          <a:srgbClr val="FF0000"/>
                        </a:solidFill>
                      </a:endParaRPr>
                    </a:p>
                    <a:p>
                      <a:pPr algn="ctr"/>
                      <a:r>
                        <a:rPr lang="en-GB" dirty="0">
                          <a:solidFill>
                            <a:srgbClr val="FF0000"/>
                          </a:solidFill>
                        </a:rPr>
                        <a:t>Vikings </a:t>
                      </a:r>
                    </a:p>
                  </a:txBody>
                  <a:tcPr>
                    <a:noFill/>
                  </a:tcPr>
                </a:tc>
                <a:extLst>
                  <a:ext uri="{0D108BD9-81ED-4DB2-BD59-A6C34878D82A}">
                    <a16:rowId xmlns:a16="http://schemas.microsoft.com/office/drawing/2014/main" val="1592995380"/>
                  </a:ext>
                </a:extLst>
              </a:tr>
            </a:tbl>
          </a:graphicData>
        </a:graphic>
      </p:graphicFrame>
    </p:spTree>
    <p:extLst>
      <p:ext uri="{BB962C8B-B14F-4D97-AF65-F5344CB8AC3E}">
        <p14:creationId xmlns:p14="http://schemas.microsoft.com/office/powerpoint/2010/main" val="1314348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Science</a:t>
            </a:r>
            <a:endParaRPr lang="en-GB" dirty="0"/>
          </a:p>
        </p:txBody>
      </p:sp>
      <p:sp>
        <p:nvSpPr>
          <p:cNvPr id="3" name="Content Placeholder 2"/>
          <p:cNvSpPr>
            <a:spLocks noGrp="1"/>
          </p:cNvSpPr>
          <p:nvPr>
            <p:ph idx="1"/>
          </p:nvPr>
        </p:nvSpPr>
        <p:spPr>
          <a:xfrm>
            <a:off x="473336" y="1845734"/>
            <a:ext cx="10682344" cy="4023360"/>
          </a:xfrm>
        </p:spPr>
        <p:txBody>
          <a:bodyPr/>
          <a:lstStyle/>
          <a:p>
            <a:r>
              <a:rPr lang="en-US" dirty="0"/>
              <a:t>Here are our Science topics for this year:</a:t>
            </a:r>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65468919"/>
              </p:ext>
            </p:extLst>
          </p:nvPr>
        </p:nvGraphicFramePr>
        <p:xfrm>
          <a:off x="1221509" y="2548466"/>
          <a:ext cx="9751290" cy="2709334"/>
        </p:xfrm>
        <a:graphic>
          <a:graphicData uri="http://schemas.openxmlformats.org/drawingml/2006/table">
            <a:tbl>
              <a:tblPr firstRow="1" bandRow="1">
                <a:tableStyleId>{5C22544A-7EE6-4342-B048-85BDC9FD1C3A}</a:tableStyleId>
              </a:tblPr>
              <a:tblGrid>
                <a:gridCol w="1625215">
                  <a:extLst>
                    <a:ext uri="{9D8B030D-6E8A-4147-A177-3AD203B41FA5}">
                      <a16:colId xmlns:a16="http://schemas.microsoft.com/office/drawing/2014/main" val="375477854"/>
                    </a:ext>
                  </a:extLst>
                </a:gridCol>
                <a:gridCol w="1625215">
                  <a:extLst>
                    <a:ext uri="{9D8B030D-6E8A-4147-A177-3AD203B41FA5}">
                      <a16:colId xmlns:a16="http://schemas.microsoft.com/office/drawing/2014/main" val="2557138191"/>
                    </a:ext>
                  </a:extLst>
                </a:gridCol>
                <a:gridCol w="1625215">
                  <a:extLst>
                    <a:ext uri="{9D8B030D-6E8A-4147-A177-3AD203B41FA5}">
                      <a16:colId xmlns:a16="http://schemas.microsoft.com/office/drawing/2014/main" val="4201158273"/>
                    </a:ext>
                  </a:extLst>
                </a:gridCol>
                <a:gridCol w="1625215">
                  <a:extLst>
                    <a:ext uri="{9D8B030D-6E8A-4147-A177-3AD203B41FA5}">
                      <a16:colId xmlns:a16="http://schemas.microsoft.com/office/drawing/2014/main" val="976826157"/>
                    </a:ext>
                  </a:extLst>
                </a:gridCol>
                <a:gridCol w="1625215">
                  <a:extLst>
                    <a:ext uri="{9D8B030D-6E8A-4147-A177-3AD203B41FA5}">
                      <a16:colId xmlns:a16="http://schemas.microsoft.com/office/drawing/2014/main" val="3341558518"/>
                    </a:ext>
                  </a:extLst>
                </a:gridCol>
                <a:gridCol w="1625215">
                  <a:extLst>
                    <a:ext uri="{9D8B030D-6E8A-4147-A177-3AD203B41FA5}">
                      <a16:colId xmlns:a16="http://schemas.microsoft.com/office/drawing/2014/main" val="1062829062"/>
                    </a:ext>
                  </a:extLst>
                </a:gridCol>
              </a:tblGrid>
              <a:tr h="1032549">
                <a:tc>
                  <a:txBody>
                    <a:bodyPr/>
                    <a:lstStyle/>
                    <a:p>
                      <a:r>
                        <a:rPr lang="en-US" sz="3600" dirty="0"/>
                        <a:t>Term</a:t>
                      </a:r>
                      <a:r>
                        <a:rPr lang="en-US" sz="3600" baseline="0" dirty="0"/>
                        <a:t> 1</a:t>
                      </a:r>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2</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3</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4</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5</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6</a:t>
                      </a:r>
                      <a:endParaRPr lang="en-GB" sz="3600" dirty="0"/>
                    </a:p>
                    <a:p>
                      <a:endParaRPr lang="en-GB" sz="3600" dirty="0"/>
                    </a:p>
                  </a:txBody>
                  <a:tcPr>
                    <a:noFill/>
                  </a:tcPr>
                </a:tc>
                <a:extLst>
                  <a:ext uri="{0D108BD9-81ED-4DB2-BD59-A6C34878D82A}">
                    <a16:rowId xmlns:a16="http://schemas.microsoft.com/office/drawing/2014/main" val="2210993115"/>
                  </a:ext>
                </a:extLst>
              </a:tr>
              <a:tr h="1520614">
                <a:tc>
                  <a:txBody>
                    <a:bodyPr/>
                    <a:lstStyle/>
                    <a:p>
                      <a:pPr algn="ctr"/>
                      <a:endParaRPr lang="en-GB" dirty="0">
                        <a:solidFill>
                          <a:srgbClr val="FF0000"/>
                        </a:solidFill>
                      </a:endParaRPr>
                    </a:p>
                    <a:p>
                      <a:pPr algn="ctr"/>
                      <a:r>
                        <a:rPr lang="en-GB" dirty="0">
                          <a:solidFill>
                            <a:srgbClr val="FF0000"/>
                          </a:solidFill>
                        </a:rPr>
                        <a:t>Electrical circuits </a:t>
                      </a:r>
                    </a:p>
                  </a:txBody>
                  <a:tcPr>
                    <a:noFill/>
                  </a:tcPr>
                </a:tc>
                <a:tc>
                  <a:txBody>
                    <a:bodyPr/>
                    <a:lstStyle/>
                    <a:p>
                      <a:pPr algn="ctr"/>
                      <a:endParaRPr lang="en-GB" dirty="0">
                        <a:solidFill>
                          <a:srgbClr val="FF0000"/>
                        </a:solidFill>
                      </a:endParaRPr>
                    </a:p>
                    <a:p>
                      <a:pPr algn="ctr"/>
                      <a:r>
                        <a:rPr lang="en-GB" dirty="0">
                          <a:solidFill>
                            <a:srgbClr val="FF0000"/>
                          </a:solidFill>
                        </a:rPr>
                        <a:t>Living Things </a:t>
                      </a:r>
                    </a:p>
                    <a:p>
                      <a:pPr algn="ctr"/>
                      <a:r>
                        <a:rPr lang="en-GB" dirty="0">
                          <a:solidFill>
                            <a:srgbClr val="FF0000"/>
                          </a:solidFill>
                        </a:rPr>
                        <a:t>Animals and Humans </a:t>
                      </a:r>
                    </a:p>
                  </a:txBody>
                  <a:tcPr>
                    <a:noFill/>
                  </a:tcPr>
                </a:tc>
                <a:tc>
                  <a:txBody>
                    <a:bodyPr/>
                    <a:lstStyle/>
                    <a:p>
                      <a:pPr algn="ctr"/>
                      <a:endParaRPr lang="en-GB" dirty="0">
                        <a:solidFill>
                          <a:srgbClr val="FF0000"/>
                        </a:solidFill>
                      </a:endParaRPr>
                    </a:p>
                    <a:p>
                      <a:pPr algn="ctr"/>
                      <a:r>
                        <a:rPr lang="en-GB" dirty="0">
                          <a:solidFill>
                            <a:srgbClr val="FF0000"/>
                          </a:solidFill>
                        </a:rPr>
                        <a:t>Investigate Materials </a:t>
                      </a:r>
                    </a:p>
                    <a:p>
                      <a:pPr algn="ctr"/>
                      <a:r>
                        <a:rPr lang="en-GB" dirty="0">
                          <a:solidFill>
                            <a:srgbClr val="FF0000"/>
                          </a:solidFill>
                        </a:rPr>
                        <a:t>Magnets </a:t>
                      </a:r>
                    </a:p>
                  </a:txBody>
                  <a:tcPr>
                    <a:noFill/>
                  </a:tcPr>
                </a:tc>
                <a:tc>
                  <a:txBody>
                    <a:bodyPr/>
                    <a:lstStyle/>
                    <a:p>
                      <a:pPr algn="ctr"/>
                      <a:endParaRPr lang="en-GB" dirty="0">
                        <a:solidFill>
                          <a:srgbClr val="FF0000"/>
                        </a:solidFill>
                      </a:endParaRPr>
                    </a:p>
                    <a:p>
                      <a:pPr algn="ctr"/>
                      <a:r>
                        <a:rPr lang="en-GB" dirty="0">
                          <a:solidFill>
                            <a:srgbClr val="FF0000"/>
                          </a:solidFill>
                        </a:rPr>
                        <a:t>Plants and the environment </a:t>
                      </a:r>
                    </a:p>
                  </a:txBody>
                  <a:tcPr>
                    <a:noFill/>
                  </a:tcPr>
                </a:tc>
                <a:tc>
                  <a:txBody>
                    <a:bodyPr/>
                    <a:lstStyle/>
                    <a:p>
                      <a:pPr algn="ctr"/>
                      <a:endParaRPr lang="en-GB" dirty="0">
                        <a:solidFill>
                          <a:srgbClr val="FF0000"/>
                        </a:solidFill>
                      </a:endParaRPr>
                    </a:p>
                    <a:p>
                      <a:pPr algn="ctr"/>
                      <a:r>
                        <a:rPr lang="en-GB" dirty="0">
                          <a:solidFill>
                            <a:srgbClr val="FF0000"/>
                          </a:solidFill>
                        </a:rPr>
                        <a:t>Light and sound </a:t>
                      </a:r>
                    </a:p>
                  </a:txBody>
                  <a:tcPr>
                    <a:noFill/>
                  </a:tcPr>
                </a:tc>
                <a:tc>
                  <a:txBody>
                    <a:bodyPr/>
                    <a:lstStyle/>
                    <a:p>
                      <a:pPr algn="ctr"/>
                      <a:endParaRPr lang="en-GB" dirty="0">
                        <a:solidFill>
                          <a:srgbClr val="FF0000"/>
                        </a:solidFill>
                      </a:endParaRPr>
                    </a:p>
                    <a:p>
                      <a:pPr algn="ctr"/>
                      <a:r>
                        <a:rPr lang="en-GB" dirty="0">
                          <a:solidFill>
                            <a:srgbClr val="FF0000"/>
                          </a:solidFill>
                        </a:rPr>
                        <a:t>Rocks and Fossils </a:t>
                      </a:r>
                    </a:p>
                  </a:txBody>
                  <a:tcPr>
                    <a:noFill/>
                  </a:tcPr>
                </a:tc>
                <a:extLst>
                  <a:ext uri="{0D108BD9-81ED-4DB2-BD59-A6C34878D82A}">
                    <a16:rowId xmlns:a16="http://schemas.microsoft.com/office/drawing/2014/main" val="1592995380"/>
                  </a:ext>
                </a:extLst>
              </a:tr>
            </a:tbl>
          </a:graphicData>
        </a:graphic>
      </p:graphicFrame>
    </p:spTree>
    <p:extLst>
      <p:ext uri="{BB962C8B-B14F-4D97-AF65-F5344CB8AC3E}">
        <p14:creationId xmlns:p14="http://schemas.microsoft.com/office/powerpoint/2010/main" val="3226103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058871"/>
          </a:xfrm>
        </p:spPr>
        <p:txBody>
          <a:bodyPr/>
          <a:lstStyle/>
          <a:p>
            <a:r>
              <a:rPr lang="en-US" dirty="0">
                <a:solidFill>
                  <a:srgbClr val="00B050"/>
                </a:solidFill>
              </a:rPr>
              <a:t>RE/Music/PSHE/French</a:t>
            </a:r>
            <a:endParaRPr lang="en-GB" dirty="0">
              <a:solidFill>
                <a:srgbClr val="00B050"/>
              </a:solidFill>
            </a:endParaRPr>
          </a:p>
        </p:txBody>
      </p:sp>
      <p:sp>
        <p:nvSpPr>
          <p:cNvPr id="3" name="Content Placeholder 2"/>
          <p:cNvSpPr>
            <a:spLocks noGrp="1"/>
          </p:cNvSpPr>
          <p:nvPr>
            <p:ph idx="1"/>
          </p:nvPr>
        </p:nvSpPr>
        <p:spPr>
          <a:xfrm>
            <a:off x="1387736" y="1188720"/>
            <a:ext cx="10682344" cy="4296197"/>
          </a:xfrm>
        </p:spPr>
        <p:txBody>
          <a:bodyPr/>
          <a:lstStyle/>
          <a:p>
            <a:r>
              <a:rPr lang="en-US" dirty="0"/>
              <a:t>Here are the themes for RE, Music, PSHE and French this year:</a:t>
            </a:r>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97986244"/>
              </p:ext>
            </p:extLst>
          </p:nvPr>
        </p:nvGraphicFramePr>
        <p:xfrm>
          <a:off x="384828" y="1461557"/>
          <a:ext cx="10770851" cy="4703218"/>
        </p:xfrm>
        <a:graphic>
          <a:graphicData uri="http://schemas.openxmlformats.org/drawingml/2006/table">
            <a:tbl>
              <a:tblPr firstRow="1" bandRow="1">
                <a:tableStyleId>{5C22544A-7EE6-4342-B048-85BDC9FD1C3A}</a:tableStyleId>
              </a:tblPr>
              <a:tblGrid>
                <a:gridCol w="1538693">
                  <a:extLst>
                    <a:ext uri="{9D8B030D-6E8A-4147-A177-3AD203B41FA5}">
                      <a16:colId xmlns:a16="http://schemas.microsoft.com/office/drawing/2014/main" val="2145892840"/>
                    </a:ext>
                  </a:extLst>
                </a:gridCol>
                <a:gridCol w="1538693">
                  <a:extLst>
                    <a:ext uri="{9D8B030D-6E8A-4147-A177-3AD203B41FA5}">
                      <a16:colId xmlns:a16="http://schemas.microsoft.com/office/drawing/2014/main" val="858899843"/>
                    </a:ext>
                  </a:extLst>
                </a:gridCol>
                <a:gridCol w="1538693">
                  <a:extLst>
                    <a:ext uri="{9D8B030D-6E8A-4147-A177-3AD203B41FA5}">
                      <a16:colId xmlns:a16="http://schemas.microsoft.com/office/drawing/2014/main" val="2007433947"/>
                    </a:ext>
                  </a:extLst>
                </a:gridCol>
                <a:gridCol w="1538693">
                  <a:extLst>
                    <a:ext uri="{9D8B030D-6E8A-4147-A177-3AD203B41FA5}">
                      <a16:colId xmlns:a16="http://schemas.microsoft.com/office/drawing/2014/main" val="1890721834"/>
                    </a:ext>
                  </a:extLst>
                </a:gridCol>
                <a:gridCol w="1538693">
                  <a:extLst>
                    <a:ext uri="{9D8B030D-6E8A-4147-A177-3AD203B41FA5}">
                      <a16:colId xmlns:a16="http://schemas.microsoft.com/office/drawing/2014/main" val="226811207"/>
                    </a:ext>
                  </a:extLst>
                </a:gridCol>
                <a:gridCol w="1538693">
                  <a:extLst>
                    <a:ext uri="{9D8B030D-6E8A-4147-A177-3AD203B41FA5}">
                      <a16:colId xmlns:a16="http://schemas.microsoft.com/office/drawing/2014/main" val="237728919"/>
                    </a:ext>
                  </a:extLst>
                </a:gridCol>
                <a:gridCol w="1538693">
                  <a:extLst>
                    <a:ext uri="{9D8B030D-6E8A-4147-A177-3AD203B41FA5}">
                      <a16:colId xmlns:a16="http://schemas.microsoft.com/office/drawing/2014/main" val="284977728"/>
                    </a:ext>
                  </a:extLst>
                </a:gridCol>
              </a:tblGrid>
              <a:tr h="705689">
                <a:tc>
                  <a:txBody>
                    <a:bodyPr/>
                    <a:lstStyle/>
                    <a:p>
                      <a:r>
                        <a:rPr lang="en-US" sz="2800" dirty="0"/>
                        <a:t>Topic</a:t>
                      </a:r>
                      <a:endParaRPr lang="en-GB" sz="2800" dirty="0"/>
                    </a:p>
                  </a:txBody>
                  <a:tcPr>
                    <a:noFill/>
                  </a:tcPr>
                </a:tc>
                <a:tc>
                  <a:txBody>
                    <a:bodyPr/>
                    <a:lstStyle/>
                    <a:p>
                      <a:r>
                        <a:rPr lang="en-US" sz="2800" dirty="0"/>
                        <a:t>Term</a:t>
                      </a:r>
                      <a:r>
                        <a:rPr lang="en-US" sz="2800" baseline="0" dirty="0"/>
                        <a:t> 1</a:t>
                      </a:r>
                      <a:endParaRPr lang="en-GB" sz="28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Term</a:t>
                      </a:r>
                      <a:r>
                        <a:rPr lang="en-US" sz="2800" baseline="0" dirty="0"/>
                        <a:t> 2</a:t>
                      </a:r>
                      <a:endParaRPr lang="en-GB" sz="28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Term</a:t>
                      </a:r>
                      <a:r>
                        <a:rPr lang="en-US" sz="2800" baseline="0" dirty="0"/>
                        <a:t> 3</a:t>
                      </a:r>
                      <a:endParaRPr lang="en-GB" sz="28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Term</a:t>
                      </a:r>
                      <a:r>
                        <a:rPr lang="en-US" sz="2800" baseline="0" dirty="0"/>
                        <a:t> 4</a:t>
                      </a:r>
                      <a:endParaRPr lang="en-GB" sz="28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Term</a:t>
                      </a:r>
                      <a:r>
                        <a:rPr lang="en-US" sz="2800" baseline="0" dirty="0"/>
                        <a:t> 5</a:t>
                      </a:r>
                      <a:endParaRPr lang="en-GB" sz="28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Term</a:t>
                      </a:r>
                      <a:r>
                        <a:rPr lang="en-US" sz="2800" baseline="0" dirty="0"/>
                        <a:t> 6</a:t>
                      </a:r>
                      <a:endParaRPr lang="en-GB" sz="2800" dirty="0"/>
                    </a:p>
                  </a:txBody>
                  <a:tcPr>
                    <a:noFill/>
                  </a:tcPr>
                </a:tc>
                <a:extLst>
                  <a:ext uri="{0D108BD9-81ED-4DB2-BD59-A6C34878D82A}">
                    <a16:rowId xmlns:a16="http://schemas.microsoft.com/office/drawing/2014/main" val="939887503"/>
                  </a:ext>
                </a:extLst>
              </a:tr>
              <a:tr h="705689">
                <a:tc>
                  <a:txBody>
                    <a:bodyPr/>
                    <a:lstStyle/>
                    <a:p>
                      <a:r>
                        <a:rPr lang="en-US" sz="2800" dirty="0"/>
                        <a:t>RE</a:t>
                      </a:r>
                      <a:endParaRPr lang="en-GB" sz="2800" dirty="0"/>
                    </a:p>
                  </a:txBody>
                  <a:tcPr>
                    <a:noFill/>
                  </a:tcPr>
                </a:tc>
                <a:tc>
                  <a:txBody>
                    <a:bodyPr/>
                    <a:lstStyle/>
                    <a:p>
                      <a:r>
                        <a:rPr lang="en-GB" sz="1700" baseline="0" dirty="0"/>
                        <a:t>Hinduism – </a:t>
                      </a:r>
                      <a:r>
                        <a:rPr lang="en-GB" sz="1700" baseline="0" dirty="0" err="1"/>
                        <a:t>Divali</a:t>
                      </a:r>
                      <a:endParaRPr lang="en-GB" sz="1700" dirty="0"/>
                    </a:p>
                  </a:txBody>
                  <a:tcPr>
                    <a:noFill/>
                  </a:tcPr>
                </a:tc>
                <a:tc>
                  <a:txBody>
                    <a:bodyPr/>
                    <a:lstStyle/>
                    <a:p>
                      <a:r>
                        <a:rPr lang="en-GB" sz="1700" dirty="0"/>
                        <a:t>Christianity –</a:t>
                      </a:r>
                    </a:p>
                    <a:p>
                      <a:r>
                        <a:rPr lang="en-GB" sz="1700" dirty="0"/>
                        <a:t>Christmas</a:t>
                      </a:r>
                    </a:p>
                  </a:txBody>
                  <a:tcPr>
                    <a:noFill/>
                  </a:tcPr>
                </a:tc>
                <a:tc>
                  <a:txBody>
                    <a:bodyPr/>
                    <a:lstStyle/>
                    <a:p>
                      <a:r>
                        <a:rPr lang="en-GB" sz="1700" dirty="0"/>
                        <a:t>Christianity – Jesus’ miracles</a:t>
                      </a:r>
                    </a:p>
                  </a:txBody>
                  <a:tcPr>
                    <a:noFill/>
                  </a:tcPr>
                </a:tc>
                <a:tc>
                  <a:txBody>
                    <a:bodyPr/>
                    <a:lstStyle/>
                    <a:p>
                      <a:r>
                        <a:rPr lang="en-GB" sz="1700" dirty="0"/>
                        <a:t>Christianity</a:t>
                      </a:r>
                      <a:r>
                        <a:rPr lang="en-GB" sz="1700" baseline="0" dirty="0"/>
                        <a:t> - Easter</a:t>
                      </a:r>
                      <a:endParaRPr lang="en-GB" sz="1700" dirty="0"/>
                    </a:p>
                  </a:txBody>
                  <a:tcPr>
                    <a:noFill/>
                  </a:tcPr>
                </a:tc>
                <a:tc>
                  <a:txBody>
                    <a:bodyPr/>
                    <a:lstStyle/>
                    <a:p>
                      <a:r>
                        <a:rPr lang="en-GB" sz="1700" baseline="0" dirty="0"/>
                        <a:t>Sharing and Community (Sikhism) </a:t>
                      </a:r>
                    </a:p>
                    <a:p>
                      <a:r>
                        <a:rPr lang="en-GB" sz="1700" baseline="0" dirty="0"/>
                        <a:t>The 8-fold path (Buddhism) </a:t>
                      </a:r>
                      <a:endParaRPr lang="en-GB" sz="1700" dirty="0"/>
                    </a:p>
                  </a:txBody>
                  <a:tcPr>
                    <a:noFill/>
                  </a:tcPr>
                </a:tc>
                <a:tc>
                  <a:txBody>
                    <a:bodyPr/>
                    <a:lstStyle/>
                    <a:p>
                      <a:r>
                        <a:rPr lang="en-GB" sz="1700" dirty="0"/>
                        <a:t>Pilgrimage to the River Ganges </a:t>
                      </a:r>
                    </a:p>
                    <a:p>
                      <a:r>
                        <a:rPr lang="en-GB" sz="1700" dirty="0"/>
                        <a:t>(Hinduism) </a:t>
                      </a:r>
                    </a:p>
                    <a:p>
                      <a:r>
                        <a:rPr lang="en-GB" sz="1700" dirty="0"/>
                        <a:t>Hajj (Islam) </a:t>
                      </a:r>
                    </a:p>
                  </a:txBody>
                  <a:tcPr>
                    <a:noFill/>
                  </a:tcPr>
                </a:tc>
                <a:extLst>
                  <a:ext uri="{0D108BD9-81ED-4DB2-BD59-A6C34878D82A}">
                    <a16:rowId xmlns:a16="http://schemas.microsoft.com/office/drawing/2014/main" val="1666567598"/>
                  </a:ext>
                </a:extLst>
              </a:tr>
              <a:tr h="445325">
                <a:tc>
                  <a:txBody>
                    <a:bodyPr/>
                    <a:lstStyle/>
                    <a:p>
                      <a:r>
                        <a:rPr lang="en-US" sz="2800" dirty="0"/>
                        <a:t>Music</a:t>
                      </a:r>
                      <a:endParaRPr lang="en-GB" sz="2800" dirty="0"/>
                    </a:p>
                  </a:txBody>
                  <a:tcPr>
                    <a:noFill/>
                  </a:tcPr>
                </a:tc>
                <a:tc gridSpan="6">
                  <a:txBody>
                    <a:bodyPr/>
                    <a:lstStyle/>
                    <a:p>
                      <a:pPr algn="ctr"/>
                      <a:r>
                        <a:rPr lang="en-GB" sz="1700" dirty="0"/>
                        <a:t>Following</a:t>
                      </a:r>
                      <a:r>
                        <a:rPr lang="en-GB" sz="1700" baseline="0" dirty="0"/>
                        <a:t> </a:t>
                      </a:r>
                      <a:r>
                        <a:rPr lang="en-GB" sz="1700" baseline="0" dirty="0" smtClean="0"/>
                        <a:t>the Active music </a:t>
                      </a:r>
                      <a:r>
                        <a:rPr lang="en-GB" sz="1700" baseline="0" dirty="0"/>
                        <a:t>scheme of work</a:t>
                      </a:r>
                      <a:endParaRPr lang="en-GB" sz="1700" dirty="0"/>
                    </a:p>
                  </a:txBody>
                  <a:tcPr>
                    <a:noFill/>
                  </a:tcPr>
                </a:tc>
                <a:tc hMerge="1">
                  <a:txBody>
                    <a:bodyPr/>
                    <a:lstStyle/>
                    <a:p>
                      <a:endParaRPr lang="en-GB" dirty="0"/>
                    </a:p>
                  </a:txBody>
                  <a:tcPr>
                    <a:noFill/>
                  </a:tcPr>
                </a:tc>
                <a:tc hMerge="1">
                  <a:txBody>
                    <a:bodyPr/>
                    <a:lstStyle/>
                    <a:p>
                      <a:endParaRPr lang="en-GB" dirty="0"/>
                    </a:p>
                  </a:txBody>
                  <a:tcPr>
                    <a:noFill/>
                  </a:tcPr>
                </a:tc>
                <a:tc hMerge="1">
                  <a:txBody>
                    <a:bodyPr/>
                    <a:lstStyle/>
                    <a:p>
                      <a:endParaRPr lang="en-GB" dirty="0"/>
                    </a:p>
                  </a:txBody>
                  <a:tcPr>
                    <a:noFill/>
                  </a:tcPr>
                </a:tc>
                <a:tc hMerge="1">
                  <a:txBody>
                    <a:bodyPr/>
                    <a:lstStyle/>
                    <a:p>
                      <a:endParaRPr lang="en-GB" dirty="0"/>
                    </a:p>
                  </a:txBody>
                  <a:tcPr>
                    <a:noFill/>
                  </a:tcPr>
                </a:tc>
                <a:tc hMerge="1">
                  <a:txBody>
                    <a:bodyPr/>
                    <a:lstStyle/>
                    <a:p>
                      <a:endParaRPr lang="en-GB" dirty="0"/>
                    </a:p>
                  </a:txBody>
                  <a:tcPr>
                    <a:noFill/>
                  </a:tcPr>
                </a:tc>
                <a:extLst>
                  <a:ext uri="{0D108BD9-81ED-4DB2-BD59-A6C34878D82A}">
                    <a16:rowId xmlns:a16="http://schemas.microsoft.com/office/drawing/2014/main" val="72821767"/>
                  </a:ext>
                </a:extLst>
              </a:tr>
              <a:tr h="705689">
                <a:tc>
                  <a:txBody>
                    <a:bodyPr/>
                    <a:lstStyle/>
                    <a:p>
                      <a:r>
                        <a:rPr lang="en-US" sz="2800" dirty="0"/>
                        <a:t>PSHE</a:t>
                      </a:r>
                      <a:endParaRPr lang="en-GB" sz="2800" dirty="0"/>
                    </a:p>
                  </a:txBody>
                  <a:tcPr>
                    <a:noFill/>
                  </a:tcPr>
                </a:tc>
                <a:tc>
                  <a:txBody>
                    <a:bodyPr/>
                    <a:lstStyle/>
                    <a:p>
                      <a:r>
                        <a:rPr lang="en-US" sz="1700" dirty="0"/>
                        <a:t>Being Me</a:t>
                      </a:r>
                      <a:endParaRPr lang="en-GB" sz="1700" dirty="0"/>
                    </a:p>
                  </a:txBody>
                  <a:tcPr>
                    <a:noFill/>
                  </a:tcPr>
                </a:tc>
                <a:tc>
                  <a:txBody>
                    <a:bodyPr/>
                    <a:lstStyle/>
                    <a:p>
                      <a:r>
                        <a:rPr lang="en-US" sz="1700" dirty="0"/>
                        <a:t>Celebrating Differences</a:t>
                      </a:r>
                      <a:endParaRPr lang="en-GB" sz="1700" dirty="0"/>
                    </a:p>
                  </a:txBody>
                  <a:tcPr>
                    <a:noFill/>
                  </a:tcPr>
                </a:tc>
                <a:tc>
                  <a:txBody>
                    <a:bodyPr/>
                    <a:lstStyle/>
                    <a:p>
                      <a:r>
                        <a:rPr lang="en-US" sz="1700" dirty="0"/>
                        <a:t>Dreams and Goals</a:t>
                      </a:r>
                      <a:endParaRPr lang="en-GB" sz="1700" dirty="0"/>
                    </a:p>
                  </a:txBody>
                  <a:tcPr>
                    <a:noFill/>
                  </a:tcPr>
                </a:tc>
                <a:tc>
                  <a:txBody>
                    <a:bodyPr/>
                    <a:lstStyle/>
                    <a:p>
                      <a:r>
                        <a:rPr lang="en-US" sz="1700" dirty="0"/>
                        <a:t>Healthy Me</a:t>
                      </a:r>
                      <a:endParaRPr lang="en-GB" sz="1700" dirty="0"/>
                    </a:p>
                  </a:txBody>
                  <a:tcPr>
                    <a:noFill/>
                  </a:tcPr>
                </a:tc>
                <a:tc>
                  <a:txBody>
                    <a:bodyPr/>
                    <a:lstStyle/>
                    <a:p>
                      <a:r>
                        <a:rPr lang="en-US" sz="1700" dirty="0"/>
                        <a:t>Relationships</a:t>
                      </a:r>
                      <a:endParaRPr lang="en-GB" sz="1700" dirty="0"/>
                    </a:p>
                  </a:txBody>
                  <a:tcPr>
                    <a:noFill/>
                  </a:tcPr>
                </a:tc>
                <a:tc>
                  <a:txBody>
                    <a:bodyPr/>
                    <a:lstStyle/>
                    <a:p>
                      <a:r>
                        <a:rPr lang="en-US" sz="1700" dirty="0"/>
                        <a:t>Changing Me</a:t>
                      </a:r>
                      <a:endParaRPr lang="en-GB" sz="1700" dirty="0"/>
                    </a:p>
                  </a:txBody>
                  <a:tcPr>
                    <a:noFill/>
                  </a:tcPr>
                </a:tc>
                <a:extLst>
                  <a:ext uri="{0D108BD9-81ED-4DB2-BD59-A6C34878D82A}">
                    <a16:rowId xmlns:a16="http://schemas.microsoft.com/office/drawing/2014/main" val="3308785974"/>
                  </a:ext>
                </a:extLst>
              </a:tr>
              <a:tr h="705689">
                <a:tc>
                  <a:txBody>
                    <a:bodyPr/>
                    <a:lstStyle/>
                    <a:p>
                      <a:r>
                        <a:rPr lang="en-US" sz="2800" dirty="0"/>
                        <a:t>French</a:t>
                      </a:r>
                      <a:endParaRPr lang="en-GB" sz="2800" dirty="0"/>
                    </a:p>
                  </a:txBody>
                  <a:tcPr>
                    <a:noFill/>
                  </a:tcPr>
                </a:tc>
                <a:tc>
                  <a:txBody>
                    <a:bodyPr/>
                    <a:lstStyle/>
                    <a:p>
                      <a:r>
                        <a:rPr lang="fr-FR" sz="1700" dirty="0"/>
                        <a:t>J’apprends le </a:t>
                      </a:r>
                      <a:r>
                        <a:rPr lang="fr-FR" sz="1700" dirty="0" err="1"/>
                        <a:t>francais</a:t>
                      </a:r>
                      <a:r>
                        <a:rPr lang="fr-FR" sz="1700" dirty="0"/>
                        <a:t> (Y3) </a:t>
                      </a:r>
                    </a:p>
                    <a:p>
                      <a:r>
                        <a:rPr lang="fr-FR" sz="1700" dirty="0"/>
                        <a:t>Les jours (Y3) </a:t>
                      </a:r>
                    </a:p>
                    <a:p>
                      <a:r>
                        <a:rPr lang="fr-FR" sz="1700" dirty="0"/>
                        <a:t>La </a:t>
                      </a:r>
                      <a:r>
                        <a:rPr lang="fr-FR" sz="1700" dirty="0" err="1"/>
                        <a:t>phonetique</a:t>
                      </a:r>
                      <a:r>
                        <a:rPr lang="fr-FR" sz="1700" dirty="0"/>
                        <a:t> (</a:t>
                      </a:r>
                      <a:r>
                        <a:rPr lang="fr-FR" sz="1700" dirty="0" err="1"/>
                        <a:t>lesson</a:t>
                      </a:r>
                      <a:r>
                        <a:rPr lang="fr-FR" sz="1700" dirty="0"/>
                        <a:t> 1) </a:t>
                      </a:r>
                      <a:endParaRPr lang="en-GB" sz="1700" b="1" dirty="0"/>
                    </a:p>
                  </a:txBody>
                  <a:tcPr>
                    <a:noFill/>
                  </a:tcPr>
                </a:tc>
                <a:tc>
                  <a:txBody>
                    <a:bodyPr/>
                    <a:lstStyle/>
                    <a:p>
                      <a:r>
                        <a:rPr lang="fr-FR" sz="1700" b="0" i="0" kern="1200" dirty="0">
                          <a:solidFill>
                            <a:schemeClr val="dk1"/>
                          </a:solidFill>
                          <a:effectLst/>
                          <a:latin typeface="+mn-lt"/>
                          <a:ea typeface="+mn-ea"/>
                          <a:cs typeface="+mn-cs"/>
                        </a:rPr>
                        <a:t>A story in French: La chenille qui fait des trous </a:t>
                      </a:r>
                      <a:endParaRPr lang="en-GB" sz="1700" dirty="0"/>
                    </a:p>
                  </a:txBody>
                  <a:tcPr>
                    <a:noFill/>
                  </a:tcPr>
                </a:tc>
                <a:tc>
                  <a:txBody>
                    <a:bodyPr/>
                    <a:lstStyle/>
                    <a:p>
                      <a:r>
                        <a:rPr lang="en-GB" sz="1700" dirty="0"/>
                        <a:t>Chez </a:t>
                      </a:r>
                      <a:r>
                        <a:rPr lang="en-GB" sz="1700" dirty="0" err="1"/>
                        <a:t>Moi</a:t>
                      </a:r>
                      <a:r>
                        <a:rPr lang="en-GB" sz="1700" dirty="0"/>
                        <a:t> (Y3) </a:t>
                      </a:r>
                    </a:p>
                  </a:txBody>
                  <a:tcPr>
                    <a:noFill/>
                  </a:tcPr>
                </a:tc>
                <a:tc>
                  <a:txBody>
                    <a:bodyPr/>
                    <a:lstStyle/>
                    <a:p>
                      <a:r>
                        <a:rPr lang="en-GB" sz="1700" dirty="0"/>
                        <a:t>A story in French: </a:t>
                      </a:r>
                    </a:p>
                    <a:p>
                      <a:r>
                        <a:rPr lang="en-GB" sz="1700" dirty="0"/>
                        <a:t>Le </a:t>
                      </a:r>
                      <a:r>
                        <a:rPr lang="en-GB" sz="1700" dirty="0" err="1"/>
                        <a:t>Roi</a:t>
                      </a:r>
                      <a:r>
                        <a:rPr lang="en-GB" sz="1700" dirty="0"/>
                        <a:t> </a:t>
                      </a:r>
                      <a:r>
                        <a:rPr lang="en-GB" sz="1700" dirty="0" err="1"/>
                        <a:t>tete</a:t>
                      </a:r>
                      <a:r>
                        <a:rPr lang="en-GB" sz="1700" dirty="0"/>
                        <a:t> </a:t>
                      </a:r>
                      <a:r>
                        <a:rPr lang="en-GB" sz="1700" dirty="0" err="1"/>
                        <a:t>en</a:t>
                      </a:r>
                      <a:r>
                        <a:rPr lang="en-GB" sz="1700" dirty="0"/>
                        <a:t> </a:t>
                      </a:r>
                      <a:r>
                        <a:rPr lang="en-GB" sz="1700" dirty="0" err="1"/>
                        <a:t>l’air</a:t>
                      </a:r>
                      <a:r>
                        <a:rPr lang="en-GB" sz="1700" dirty="0"/>
                        <a:t> </a:t>
                      </a:r>
                    </a:p>
                  </a:txBody>
                  <a:tcPr>
                    <a:noFill/>
                  </a:tcPr>
                </a:tc>
                <a:tc>
                  <a:txBody>
                    <a:bodyPr/>
                    <a:lstStyle/>
                    <a:p>
                      <a:r>
                        <a:rPr lang="fr-FR" sz="1700" dirty="0"/>
                        <a:t>Le Petit Chaperon Rouge (Y3) </a:t>
                      </a:r>
                      <a:endParaRPr lang="en-GB" sz="1700" dirty="0"/>
                    </a:p>
                  </a:txBody>
                  <a:tcPr>
                    <a:noFill/>
                  </a:tcPr>
                </a:tc>
                <a:tc>
                  <a:txBody>
                    <a:bodyPr/>
                    <a:lstStyle/>
                    <a:p>
                      <a:r>
                        <a:rPr lang="en-GB" sz="1700" dirty="0"/>
                        <a:t>A story in </a:t>
                      </a:r>
                      <a:r>
                        <a:rPr lang="en-GB" sz="1700" dirty="0" err="1"/>
                        <a:t>french</a:t>
                      </a:r>
                      <a:r>
                        <a:rPr lang="en-GB" sz="1700" dirty="0"/>
                        <a:t>: </a:t>
                      </a:r>
                    </a:p>
                    <a:p>
                      <a:r>
                        <a:rPr lang="en-GB" sz="1700" dirty="0" err="1"/>
                        <a:t>Va</a:t>
                      </a:r>
                      <a:r>
                        <a:rPr lang="en-GB" sz="1700" dirty="0"/>
                        <a:t> </a:t>
                      </a:r>
                      <a:r>
                        <a:rPr lang="en-GB" sz="1700" dirty="0" err="1"/>
                        <a:t>t’en</a:t>
                      </a:r>
                      <a:r>
                        <a:rPr lang="en-GB" sz="1700" dirty="0"/>
                        <a:t> Grande </a:t>
                      </a:r>
                      <a:r>
                        <a:rPr lang="en-GB" sz="1700" dirty="0" err="1"/>
                        <a:t>Monstre</a:t>
                      </a:r>
                      <a:r>
                        <a:rPr lang="en-GB" sz="1700" dirty="0"/>
                        <a:t> </a:t>
                      </a:r>
                      <a:r>
                        <a:rPr lang="en-GB" sz="1700" dirty="0" err="1"/>
                        <a:t>vert</a:t>
                      </a:r>
                      <a:r>
                        <a:rPr lang="en-GB" sz="1700" dirty="0"/>
                        <a:t>! </a:t>
                      </a:r>
                    </a:p>
                  </a:txBody>
                  <a:tcPr>
                    <a:noFill/>
                  </a:tcPr>
                </a:tc>
                <a:extLst>
                  <a:ext uri="{0D108BD9-81ED-4DB2-BD59-A6C34878D82A}">
                    <a16:rowId xmlns:a16="http://schemas.microsoft.com/office/drawing/2014/main" val="1379714837"/>
                  </a:ext>
                </a:extLst>
              </a:tr>
            </a:tbl>
          </a:graphicData>
        </a:graphic>
      </p:graphicFrame>
    </p:spTree>
    <p:extLst>
      <p:ext uri="{BB962C8B-B14F-4D97-AF65-F5344CB8AC3E}">
        <p14:creationId xmlns:p14="http://schemas.microsoft.com/office/powerpoint/2010/main" val="441414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smtClean="0"/>
              <a:t>Homework</a:t>
            </a:r>
            <a:endParaRPr lang="en-GB" dirty="0"/>
          </a:p>
        </p:txBody>
      </p:sp>
      <p:sp>
        <p:nvSpPr>
          <p:cNvPr id="3" name="Content Placeholder 2"/>
          <p:cNvSpPr>
            <a:spLocks noGrp="1"/>
          </p:cNvSpPr>
          <p:nvPr>
            <p:ph idx="1"/>
          </p:nvPr>
        </p:nvSpPr>
        <p:spPr>
          <a:xfrm>
            <a:off x="473336" y="1845734"/>
            <a:ext cx="10682344" cy="4023360"/>
          </a:xfrm>
        </p:spPr>
        <p:txBody>
          <a:bodyPr>
            <a:normAutofit fontScale="85000" lnSpcReduction="20000"/>
          </a:bodyPr>
          <a:lstStyle/>
          <a:p>
            <a:endParaRPr lang="en-GB" b="1" dirty="0"/>
          </a:p>
          <a:p>
            <a:r>
              <a:rPr lang="en-GB" b="1" dirty="0"/>
              <a:t>Reading</a:t>
            </a:r>
            <a:r>
              <a:rPr lang="en-GB" dirty="0"/>
              <a:t> - we would suggest that your child reads every day for around twenty minutes each time -  little and often is usually best! Please comment in, and sign your child’s reading record every time they read to you adding H to show they have read at home.  Planners will be checked every Monday by the class teacher.</a:t>
            </a:r>
          </a:p>
          <a:p>
            <a:r>
              <a:rPr lang="en-GB" b="1" dirty="0" smtClean="0"/>
              <a:t>English homework – </a:t>
            </a:r>
            <a:r>
              <a:rPr lang="en-GB" dirty="0"/>
              <a:t>The spelling list will be stuck into planners each </a:t>
            </a:r>
            <a:r>
              <a:rPr lang="en-GB" dirty="0" smtClean="0"/>
              <a:t>week. Please </a:t>
            </a:r>
            <a:r>
              <a:rPr lang="en-GB" dirty="0"/>
              <a:t>support your child to use 5 spellings in a well presented sentence. These will be checked on the morning of the test. The spellings will be practised each morning in class. </a:t>
            </a:r>
            <a:r>
              <a:rPr lang="en-GB" dirty="0" smtClean="0"/>
              <a:t>Which day this is will be specified in our class letters at the beginning of term.</a:t>
            </a:r>
          </a:p>
          <a:p>
            <a:r>
              <a:rPr lang="en-GB" b="1" dirty="0" smtClean="0"/>
              <a:t>Maths </a:t>
            </a:r>
            <a:r>
              <a:rPr lang="en-GB" b="1" dirty="0"/>
              <a:t>homework - </a:t>
            </a:r>
            <a:r>
              <a:rPr lang="en-GB" dirty="0"/>
              <a:t>To</a:t>
            </a:r>
            <a:r>
              <a:rPr lang="en-GB" b="1" dirty="0"/>
              <a:t> </a:t>
            </a:r>
            <a:r>
              <a:rPr lang="en-GB" dirty="0"/>
              <a:t>support your children at home in maths, we would suggest encouraging them to practise their times tables regularly. Daily practise of this </a:t>
            </a:r>
            <a:r>
              <a:rPr lang="en-GB" dirty="0">
                <a:solidFill>
                  <a:srgbClr val="FF0000"/>
                </a:solidFill>
              </a:rPr>
              <a:t>will take place in school and weekly checks on a given day each week (see class letter at the beginning of term.</a:t>
            </a:r>
          </a:p>
          <a:p>
            <a:r>
              <a:rPr lang="en-GB" dirty="0"/>
              <a:t>In Year 3 we also ask that the children log in to Doodle Maths at </a:t>
            </a:r>
            <a:r>
              <a:rPr lang="en-GB" b="1" dirty="0"/>
              <a:t>least 3x weekly </a:t>
            </a:r>
            <a:r>
              <a:rPr lang="en-GB" dirty="0"/>
              <a:t>and earn a </a:t>
            </a:r>
            <a:r>
              <a:rPr lang="en-GB" b="1" dirty="0"/>
              <a:t>minimum of 30 </a:t>
            </a:r>
            <a:r>
              <a:rPr lang="en-GB" dirty="0"/>
              <a:t>Doodle stars.  Both classes will be monitored for this on a Friday.  </a:t>
            </a:r>
            <a:r>
              <a:rPr lang="en-GB" b="1" dirty="0"/>
              <a:t>Please support your child to work out a routine when this can be completed that fits in with clubs, after school activities, family time etc.</a:t>
            </a:r>
          </a:p>
          <a:p>
            <a:r>
              <a:rPr lang="en-GB" dirty="0"/>
              <a:t> We also recommend undertaking practical tasks such as board games, creating art work using different shapes, weighing ingredients for cooking, paying for items in shops and telling the time. </a:t>
            </a:r>
          </a:p>
          <a:p>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spTree>
    <p:extLst>
      <p:ext uri="{BB962C8B-B14F-4D97-AF65-F5344CB8AC3E}">
        <p14:creationId xmlns:p14="http://schemas.microsoft.com/office/powerpoint/2010/main" val="1208207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Doodle</a:t>
            </a:r>
            <a:endParaRPr lang="en-GB" dirty="0"/>
          </a:p>
        </p:txBody>
      </p:sp>
      <p:sp>
        <p:nvSpPr>
          <p:cNvPr id="3" name="Content Placeholder 2"/>
          <p:cNvSpPr>
            <a:spLocks noGrp="1"/>
          </p:cNvSpPr>
          <p:nvPr>
            <p:ph idx="1"/>
          </p:nvPr>
        </p:nvSpPr>
        <p:spPr>
          <a:xfrm>
            <a:off x="473336" y="1845734"/>
            <a:ext cx="10682344" cy="4286842"/>
          </a:xfrm>
        </p:spPr>
        <p:txBody>
          <a:bodyPr>
            <a:normAutofit fontScale="77500" lnSpcReduction="20000"/>
          </a:bodyPr>
          <a:lstStyle/>
          <a:p>
            <a:r>
              <a:rPr lang="en-GB" b="1" dirty="0"/>
              <a:t>Doodle:</a:t>
            </a:r>
          </a:p>
          <a:p>
            <a:r>
              <a:rPr lang="en-GB" dirty="0"/>
              <a:t>We are pleased to tell you that we use Doodle, the award-winning homework programme. If you do not have the class code letter or your child have forgotten their password, please contact your child’s teacher via the school office. </a:t>
            </a:r>
          </a:p>
          <a:p>
            <a:r>
              <a:rPr lang="en-GB" dirty="0"/>
              <a:t>We have access and encourage you to take full advantage of:</a:t>
            </a:r>
          </a:p>
          <a:p>
            <a:pPr>
              <a:buFont typeface="Arial" panose="020B0604020202020204" pitchFamily="34" charset="0"/>
              <a:buChar char="•"/>
            </a:pPr>
            <a:r>
              <a:rPr lang="en-GB" dirty="0"/>
              <a:t>Doodle Maths</a:t>
            </a:r>
          </a:p>
          <a:p>
            <a:pPr>
              <a:buFont typeface="Arial" panose="020B0604020202020204" pitchFamily="34" charset="0"/>
              <a:buChar char="•"/>
            </a:pPr>
            <a:r>
              <a:rPr lang="en-US" dirty="0"/>
              <a:t>Doodle Tables</a:t>
            </a:r>
            <a:endParaRPr lang="en-GB" dirty="0"/>
          </a:p>
          <a:p>
            <a:pPr>
              <a:buFont typeface="Arial" panose="020B0604020202020204" pitchFamily="34" charset="0"/>
              <a:buChar char="•"/>
            </a:pPr>
            <a:r>
              <a:rPr lang="en-US" dirty="0"/>
              <a:t>Doodle English</a:t>
            </a:r>
          </a:p>
          <a:p>
            <a:pPr>
              <a:buFont typeface="Arial" panose="020B0604020202020204" pitchFamily="34" charset="0"/>
              <a:buChar char="•"/>
            </a:pPr>
            <a:r>
              <a:rPr lang="en-US" dirty="0"/>
              <a:t>Doodle Spell </a:t>
            </a:r>
            <a:endParaRPr lang="en-GB" dirty="0"/>
          </a:p>
          <a:p>
            <a:r>
              <a:rPr lang="en-GB" dirty="0"/>
              <a:t>Has been proven to help children make big improvements in both their ability and confidence - using for 10 minutes a day has helped children make 3 month’s progress in just 1 month.</a:t>
            </a:r>
          </a:p>
          <a:p>
            <a:r>
              <a:rPr lang="en-GB" dirty="0"/>
              <a:t>Learns what your child’s strengths are, and what they need to work on, then builds a programme just for them.</a:t>
            </a:r>
          </a:p>
          <a:p>
            <a:r>
              <a:rPr lang="en-GB" dirty="0"/>
              <a:t>Is fun and engaging!</a:t>
            </a:r>
          </a:p>
          <a:p>
            <a:r>
              <a:rPr lang="en-GB" dirty="0"/>
              <a:t>It’s easy for you to be involved at home by using the Parent Connect app and the Parent Dashboard to track their </a:t>
            </a:r>
            <a:r>
              <a:rPr lang="en-GB" dirty="0" smtClean="0"/>
              <a:t>progress. If you have any issues with Doodle, please contact them as they are more than happy to help. </a:t>
            </a:r>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6146" name="Picture 2" descr="Comely Park PS on Twitter: &quot;If you've signed up for Doodle Maths (P1-P7)  and Doodle English (P2-P7) today, using the Class Codes found in our School  App, remember you can also ac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4871" y="2964181"/>
            <a:ext cx="3733673" cy="118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683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err="1"/>
              <a:t>Futura</a:t>
            </a:r>
            <a:r>
              <a:rPr lang="en-US" dirty="0"/>
              <a:t> Learning Partnership</a:t>
            </a:r>
            <a:endParaRPr lang="en-GB" dirty="0"/>
          </a:p>
        </p:txBody>
      </p:sp>
      <p:sp>
        <p:nvSpPr>
          <p:cNvPr id="3" name="Content Placeholder 2"/>
          <p:cNvSpPr>
            <a:spLocks noGrp="1"/>
          </p:cNvSpPr>
          <p:nvPr>
            <p:ph idx="1"/>
          </p:nvPr>
        </p:nvSpPr>
        <p:spPr>
          <a:xfrm>
            <a:off x="473336" y="1845734"/>
            <a:ext cx="10682344" cy="4469722"/>
          </a:xfrm>
        </p:spPr>
        <p:txBody>
          <a:bodyPr>
            <a:normAutofit fontScale="77500" lnSpcReduction="20000"/>
          </a:bodyPr>
          <a:lstStyle/>
          <a:p>
            <a:r>
              <a:rPr lang="en-US" dirty="0"/>
              <a:t>The trust’s core values were chosen with the help of staff, pupils and governors:</a:t>
            </a:r>
          </a:p>
          <a:p>
            <a:endParaRPr lang="en-US" dirty="0"/>
          </a:p>
          <a:p>
            <a:endParaRPr lang="en-US" dirty="0"/>
          </a:p>
          <a:p>
            <a:endParaRPr lang="en-US" dirty="0"/>
          </a:p>
          <a:p>
            <a:endParaRPr lang="en-US" dirty="0"/>
          </a:p>
          <a:p>
            <a:endParaRPr lang="en-US" dirty="0"/>
          </a:p>
          <a:p>
            <a:endParaRPr lang="en-US" dirty="0"/>
          </a:p>
          <a:p>
            <a:pPr marL="0" indent="0">
              <a:buNone/>
            </a:pPr>
            <a:endParaRPr lang="en-GB" dirty="0"/>
          </a:p>
          <a:p>
            <a:pPr marL="0" indent="0">
              <a:buNone/>
            </a:pPr>
            <a:endParaRPr lang="en-GB" dirty="0"/>
          </a:p>
          <a:p>
            <a:pPr marL="0" indent="0">
              <a:buNone/>
            </a:pPr>
            <a:endParaRPr lang="en-GB" dirty="0"/>
          </a:p>
          <a:p>
            <a:pPr marL="0" indent="0">
              <a:buNone/>
            </a:pPr>
            <a:r>
              <a:rPr lang="en-GB" dirty="0"/>
              <a:t>Pupils benefit from being part of the </a:t>
            </a:r>
            <a:r>
              <a:rPr lang="en-GB" dirty="0" err="1"/>
              <a:t>Futura</a:t>
            </a:r>
            <a:r>
              <a:rPr lang="en-GB" dirty="0"/>
              <a:t> Learning Partnership family of </a:t>
            </a:r>
            <a:r>
              <a:rPr lang="en-GB" dirty="0" smtClean="0"/>
              <a:t>schools, </a:t>
            </a:r>
            <a:r>
              <a:rPr lang="en-GB" dirty="0"/>
              <a:t>where teachers and leaders work together across schools  to provide the best possible education and enrichment</a:t>
            </a:r>
          </a:p>
          <a:p>
            <a:pPr marL="0" indent="0">
              <a:buNone/>
            </a:pPr>
            <a:r>
              <a:rPr lang="en-GB" dirty="0"/>
              <a:t>Pupils enjoy access to the Trust’s fantastic facilities at its other schools, for example </a:t>
            </a:r>
            <a:r>
              <a:rPr lang="en-GB" dirty="0" smtClean="0"/>
              <a:t>sports </a:t>
            </a:r>
            <a:r>
              <a:rPr lang="en-GB" dirty="0"/>
              <a:t>events at the Wellsway Sport Centre</a:t>
            </a:r>
          </a:p>
          <a:p>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5" name="Picture 4"/>
          <p:cNvPicPr>
            <a:picLocks noChangeAspect="1"/>
          </p:cNvPicPr>
          <p:nvPr/>
        </p:nvPicPr>
        <p:blipFill>
          <a:blip r:embed="rId4"/>
          <a:stretch>
            <a:fillRect/>
          </a:stretch>
        </p:blipFill>
        <p:spPr>
          <a:xfrm>
            <a:off x="9309090" y="178229"/>
            <a:ext cx="2543323" cy="128332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348539190"/>
              </p:ext>
            </p:extLst>
          </p:nvPr>
        </p:nvGraphicFramePr>
        <p:xfrm>
          <a:off x="1750508" y="2273808"/>
          <a:ext cx="8128000" cy="2926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51819455"/>
                    </a:ext>
                  </a:extLst>
                </a:gridCol>
                <a:gridCol w="2032000">
                  <a:extLst>
                    <a:ext uri="{9D8B030D-6E8A-4147-A177-3AD203B41FA5}">
                      <a16:colId xmlns:a16="http://schemas.microsoft.com/office/drawing/2014/main" val="2344337143"/>
                    </a:ext>
                  </a:extLst>
                </a:gridCol>
                <a:gridCol w="2032000">
                  <a:extLst>
                    <a:ext uri="{9D8B030D-6E8A-4147-A177-3AD203B41FA5}">
                      <a16:colId xmlns:a16="http://schemas.microsoft.com/office/drawing/2014/main" val="239217998"/>
                    </a:ext>
                  </a:extLst>
                </a:gridCol>
                <a:gridCol w="2032000">
                  <a:extLst>
                    <a:ext uri="{9D8B030D-6E8A-4147-A177-3AD203B41FA5}">
                      <a16:colId xmlns:a16="http://schemas.microsoft.com/office/drawing/2014/main" val="4228357399"/>
                    </a:ext>
                  </a:extLst>
                </a:gridCol>
              </a:tblGrid>
              <a:tr h="370840">
                <a:tc>
                  <a:txBody>
                    <a:bodyPr/>
                    <a:lstStyle/>
                    <a:p>
                      <a:r>
                        <a:rPr lang="en-US" dirty="0"/>
                        <a:t>Respect</a:t>
                      </a:r>
                    </a:p>
                    <a:p>
                      <a:endParaRPr lang="en-US" dirty="0"/>
                    </a:p>
                    <a:p>
                      <a:endParaRPr lang="en-GB" dirty="0"/>
                    </a:p>
                  </a:txBody>
                  <a:tcPr>
                    <a:noFill/>
                  </a:tcPr>
                </a:tc>
                <a:tc>
                  <a:txBody>
                    <a:bodyPr/>
                    <a:lstStyle/>
                    <a:p>
                      <a:r>
                        <a:rPr lang="en-US" dirty="0"/>
                        <a:t>Opportunity</a:t>
                      </a:r>
                      <a:endParaRPr lang="en-GB" dirty="0"/>
                    </a:p>
                  </a:txBody>
                  <a:tcPr>
                    <a:noFill/>
                  </a:tcPr>
                </a:tc>
                <a:tc>
                  <a:txBody>
                    <a:bodyPr/>
                    <a:lstStyle/>
                    <a:p>
                      <a:r>
                        <a:rPr lang="en-US" dirty="0"/>
                        <a:t>Collaboration</a:t>
                      </a:r>
                      <a:endParaRPr lang="en-GB" dirty="0"/>
                    </a:p>
                  </a:txBody>
                  <a:tcPr>
                    <a:noFill/>
                  </a:tcPr>
                </a:tc>
                <a:tc>
                  <a:txBody>
                    <a:bodyPr/>
                    <a:lstStyle/>
                    <a:p>
                      <a:r>
                        <a:rPr lang="en-US" dirty="0"/>
                        <a:t>Aspiration </a:t>
                      </a:r>
                      <a:endParaRPr lang="en-GB" dirty="0"/>
                    </a:p>
                  </a:txBody>
                  <a:tcPr>
                    <a:noFill/>
                  </a:tcPr>
                </a:tc>
                <a:extLst>
                  <a:ext uri="{0D108BD9-81ED-4DB2-BD59-A6C34878D82A}">
                    <a16:rowId xmlns:a16="http://schemas.microsoft.com/office/drawing/2014/main" val="299085900"/>
                  </a:ext>
                </a:extLst>
              </a:tr>
              <a:tr h="370840">
                <a:tc>
                  <a:txBody>
                    <a:bodyPr/>
                    <a:lstStyle/>
                    <a:p>
                      <a:r>
                        <a:rPr lang="en-US" dirty="0"/>
                        <a:t>Behaving with integrity and worthy of trust; respecting yourself, others and the environment</a:t>
                      </a:r>
                    </a:p>
                    <a:p>
                      <a:endParaRPr lang="en-GB" dirty="0"/>
                    </a:p>
                  </a:txBody>
                  <a:tcPr>
                    <a:noFill/>
                  </a:tcPr>
                </a:tc>
                <a:tc>
                  <a:txBody>
                    <a:bodyPr/>
                    <a:lstStyle/>
                    <a:p>
                      <a:r>
                        <a:rPr lang="en-US" dirty="0"/>
                        <a:t>Providing experiences</a:t>
                      </a:r>
                      <a:r>
                        <a:rPr lang="en-US" baseline="0" dirty="0"/>
                        <a:t> for growth and development, opening doors for future success</a:t>
                      </a:r>
                      <a:endParaRPr lang="en-GB" dirty="0"/>
                    </a:p>
                  </a:txBody>
                  <a:tcPr>
                    <a:noFill/>
                  </a:tcPr>
                </a:tc>
                <a:tc>
                  <a:txBody>
                    <a:bodyPr/>
                    <a:lstStyle/>
                    <a:p>
                      <a:r>
                        <a:rPr lang="en-US" dirty="0"/>
                        <a:t>Working together, towards shared goals and success; being strong together</a:t>
                      </a:r>
                      <a:endParaRPr lang="en-GB" dirty="0"/>
                    </a:p>
                  </a:txBody>
                  <a:tcPr>
                    <a:noFill/>
                  </a:tcPr>
                </a:tc>
                <a:tc>
                  <a:txBody>
                    <a:bodyPr/>
                    <a:lstStyle/>
                    <a:p>
                      <a:r>
                        <a:rPr lang="en-US" dirty="0"/>
                        <a:t>Encourage ambition;</a:t>
                      </a:r>
                      <a:r>
                        <a:rPr lang="en-US" baseline="0" dirty="0"/>
                        <a:t> providing the inspiration, challenge and support to achieve success in all its forms</a:t>
                      </a:r>
                      <a:endParaRPr lang="en-GB" dirty="0"/>
                    </a:p>
                  </a:txBody>
                  <a:tcPr>
                    <a:noFill/>
                  </a:tcPr>
                </a:tc>
                <a:extLst>
                  <a:ext uri="{0D108BD9-81ED-4DB2-BD59-A6C34878D82A}">
                    <a16:rowId xmlns:a16="http://schemas.microsoft.com/office/drawing/2014/main" val="2784966504"/>
                  </a:ext>
                </a:extLst>
              </a:tr>
            </a:tbl>
          </a:graphicData>
        </a:graphic>
      </p:graphicFrame>
      <p:pic>
        <p:nvPicPr>
          <p:cNvPr id="7" name="Picture 6"/>
          <p:cNvPicPr>
            <a:picLocks noChangeAspect="1"/>
          </p:cNvPicPr>
          <p:nvPr/>
        </p:nvPicPr>
        <p:blipFill>
          <a:blip r:embed="rId5"/>
          <a:stretch>
            <a:fillRect/>
          </a:stretch>
        </p:blipFill>
        <p:spPr>
          <a:xfrm>
            <a:off x="3128425" y="2627464"/>
            <a:ext cx="631127" cy="496392"/>
          </a:xfrm>
          <a:prstGeom prst="rect">
            <a:avLst/>
          </a:prstGeom>
        </p:spPr>
      </p:pic>
      <p:pic>
        <p:nvPicPr>
          <p:cNvPr id="8" name="Picture 7"/>
          <p:cNvPicPr>
            <a:picLocks noChangeAspect="1"/>
          </p:cNvPicPr>
          <p:nvPr/>
        </p:nvPicPr>
        <p:blipFill>
          <a:blip r:embed="rId6"/>
          <a:stretch>
            <a:fillRect/>
          </a:stretch>
        </p:blipFill>
        <p:spPr>
          <a:xfrm>
            <a:off x="5191443" y="2556839"/>
            <a:ext cx="587761" cy="567017"/>
          </a:xfrm>
          <a:prstGeom prst="rect">
            <a:avLst/>
          </a:prstGeom>
        </p:spPr>
      </p:pic>
      <p:pic>
        <p:nvPicPr>
          <p:cNvPr id="9" name="Picture 8"/>
          <p:cNvPicPr>
            <a:picLocks noChangeAspect="1"/>
          </p:cNvPicPr>
          <p:nvPr/>
        </p:nvPicPr>
        <p:blipFill>
          <a:blip r:embed="rId7"/>
          <a:stretch>
            <a:fillRect/>
          </a:stretch>
        </p:blipFill>
        <p:spPr>
          <a:xfrm>
            <a:off x="7261838" y="2592151"/>
            <a:ext cx="567017" cy="567017"/>
          </a:xfrm>
          <a:prstGeom prst="rect">
            <a:avLst/>
          </a:prstGeom>
        </p:spPr>
      </p:pic>
      <p:pic>
        <p:nvPicPr>
          <p:cNvPr id="10" name="Picture 9"/>
          <p:cNvPicPr>
            <a:picLocks noChangeAspect="1"/>
          </p:cNvPicPr>
          <p:nvPr/>
        </p:nvPicPr>
        <p:blipFill>
          <a:blip r:embed="rId8"/>
          <a:stretch>
            <a:fillRect/>
          </a:stretch>
        </p:blipFill>
        <p:spPr>
          <a:xfrm>
            <a:off x="9319051" y="2627464"/>
            <a:ext cx="491826" cy="531704"/>
          </a:xfrm>
          <a:prstGeom prst="rect">
            <a:avLst/>
          </a:prstGeom>
        </p:spPr>
      </p:pic>
    </p:spTree>
    <p:extLst>
      <p:ext uri="{BB962C8B-B14F-4D97-AF65-F5344CB8AC3E}">
        <p14:creationId xmlns:p14="http://schemas.microsoft.com/office/powerpoint/2010/main" val="92416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Seesaw </a:t>
            </a:r>
            <a:endParaRPr lang="en-GB" dirty="0"/>
          </a:p>
        </p:txBody>
      </p:sp>
      <p:sp>
        <p:nvSpPr>
          <p:cNvPr id="3" name="Content Placeholder 2"/>
          <p:cNvSpPr>
            <a:spLocks noGrp="1"/>
          </p:cNvSpPr>
          <p:nvPr>
            <p:ph idx="1"/>
          </p:nvPr>
        </p:nvSpPr>
        <p:spPr>
          <a:xfrm>
            <a:off x="473336" y="1845734"/>
            <a:ext cx="10682344" cy="4023360"/>
          </a:xfrm>
        </p:spPr>
        <p:txBody>
          <a:bodyPr vert="horz" lIns="0" tIns="45720" rIns="0" bIns="45720" rtlCol="0" anchor="t">
            <a:normAutofit/>
          </a:bodyPr>
          <a:lstStyle/>
          <a:p>
            <a:r>
              <a:rPr lang="en-GB" dirty="0"/>
              <a:t>We are very pleased to have Seesaw as an important additional tool for us to provide education for our children in Years 1-6. This is used for homework by the older KS2 classes, but not in Y3</a:t>
            </a:r>
            <a:r>
              <a:rPr lang="en-GB" dirty="0" smtClean="0"/>
              <a:t>. We do upload some of the work that the children do in their foundation subjects. This is more for us to keep record of some of their non-recorded work and you don’t have to respond to it but you might be interested to see it.</a:t>
            </a:r>
            <a:endParaRPr lang="en-GB" dirty="0"/>
          </a:p>
          <a:p>
            <a:r>
              <a:rPr lang="en-GB" dirty="0"/>
              <a:t>Seesaw is a secure online learning environment for children that provides a platform for communication between children, parents and school. It supports creative learning by enabling use of photos, videos, drawing and notes.</a:t>
            </a:r>
          </a:p>
          <a:p>
            <a:r>
              <a:rPr lang="en-GB" dirty="0"/>
              <a:t>All families will have received a letter that outlines what teachers and parents can expect from this new platform, how to get started and how any privacy and safeguarding concerns are covered.</a:t>
            </a:r>
          </a:p>
          <a:p>
            <a:r>
              <a:rPr lang="en-US" dirty="0"/>
              <a:t>Please see this link to our website where you will find a useful video and guide on how to use: </a:t>
            </a:r>
            <a:r>
              <a:rPr lang="en-US" dirty="0">
                <a:hlinkClick r:id="rId3"/>
              </a:rPr>
              <a:t>https://www.saltfordschool.org.uk/news/#seesaw</a:t>
            </a:r>
            <a:r>
              <a:rPr lang="en-US" dirty="0"/>
              <a:t> </a:t>
            </a:r>
            <a:endParaRPr lang="en-GB" dirty="0"/>
          </a:p>
          <a:p>
            <a:endParaRPr lang="en-US" dirty="0"/>
          </a:p>
          <a:p>
            <a:endParaRPr lang="en-GB" dirty="0"/>
          </a:p>
        </p:txBody>
      </p:sp>
      <p:pic>
        <p:nvPicPr>
          <p:cNvPr id="4" name="Picture 3"/>
          <p:cNvPicPr>
            <a:picLocks noChangeAspect="1"/>
          </p:cNvPicPr>
          <p:nvPr/>
        </p:nvPicPr>
        <p:blipFill rotWithShape="1">
          <a:blip r:embed="rId4"/>
          <a:srcRect l="20621" t="32157" r="51438" b="22823"/>
          <a:stretch/>
        </p:blipFill>
        <p:spPr>
          <a:xfrm>
            <a:off x="96819" y="161581"/>
            <a:ext cx="1290917" cy="1299976"/>
          </a:xfrm>
          <a:prstGeom prst="rect">
            <a:avLst/>
          </a:prstGeom>
        </p:spPr>
      </p:pic>
    </p:spTree>
    <p:extLst>
      <p:ext uri="{BB962C8B-B14F-4D97-AF65-F5344CB8AC3E}">
        <p14:creationId xmlns:p14="http://schemas.microsoft.com/office/powerpoint/2010/main" val="323676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Spellings</a:t>
            </a:r>
            <a:endParaRPr lang="en-GB" dirty="0"/>
          </a:p>
        </p:txBody>
      </p:sp>
      <p:sp>
        <p:nvSpPr>
          <p:cNvPr id="3" name="Content Placeholder 2"/>
          <p:cNvSpPr>
            <a:spLocks noGrp="1"/>
          </p:cNvSpPr>
          <p:nvPr>
            <p:ph idx="1"/>
          </p:nvPr>
        </p:nvSpPr>
        <p:spPr>
          <a:xfrm>
            <a:off x="473336" y="1845734"/>
            <a:ext cx="10682344" cy="4023360"/>
          </a:xfrm>
        </p:spPr>
        <p:txBody>
          <a:bodyPr vert="horz" lIns="0" tIns="45720" rIns="0" bIns="45720" rtlCol="0" anchor="t">
            <a:normAutofit lnSpcReduction="10000"/>
          </a:bodyPr>
          <a:lstStyle/>
          <a:p>
            <a:r>
              <a:rPr lang="en-GB" dirty="0"/>
              <a:t>We teach spelling patterns, initially through the application of phonic knowledge linked to the phases and then in line with English Appendix 1 from the National Curriculum.</a:t>
            </a:r>
          </a:p>
          <a:p>
            <a:r>
              <a:rPr lang="en-GB" dirty="0"/>
              <a:t>This is achieved through specific teaching of grapheme- phoneme correspondence in phases 2-6, guided by the Read Write Inc scheme, in EYFS and </a:t>
            </a:r>
            <a:r>
              <a:rPr lang="en-GB" dirty="0" smtClean="0"/>
              <a:t>KS1. This </a:t>
            </a:r>
            <a:r>
              <a:rPr lang="en-GB" dirty="0"/>
              <a:t>also includes irregular and common exception words for each relevant year group. </a:t>
            </a:r>
          </a:p>
          <a:p>
            <a:r>
              <a:rPr lang="en-GB" dirty="0"/>
              <a:t>Children in EYFS are regularly assessed for their application of their phonic knowledge and children in Year 1-6 undertake weekly spelling tests linked to the </a:t>
            </a:r>
            <a:r>
              <a:rPr lang="en-GB" dirty="0" smtClean="0"/>
              <a:t>taught phonemes.</a:t>
            </a:r>
            <a:endParaRPr lang="en-GB" dirty="0"/>
          </a:p>
          <a:p>
            <a:r>
              <a:rPr lang="en-GB" dirty="0"/>
              <a:t>For those children who find spelling challenging, lists are adapted in line with their current need and interventions such as Nessy, Read, Write Inc or Precision Teaching may be used to support their progression.</a:t>
            </a:r>
          </a:p>
          <a:p>
            <a:r>
              <a:rPr lang="en-US" dirty="0"/>
              <a:t>Spelling</a:t>
            </a:r>
            <a:r>
              <a:rPr lang="en-US" dirty="0">
                <a:solidFill>
                  <a:srgbClr val="FF0000"/>
                </a:solidFill>
              </a:rPr>
              <a:t>s will be given out and tested on a given day each week (see class letters at the beginning of term). </a:t>
            </a:r>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spTree>
    <p:extLst>
      <p:ext uri="{BB962C8B-B14F-4D97-AF65-F5344CB8AC3E}">
        <p14:creationId xmlns:p14="http://schemas.microsoft.com/office/powerpoint/2010/main" val="3182813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Times table </a:t>
            </a:r>
            <a:r>
              <a:rPr lang="en-US" dirty="0" err="1"/>
              <a:t>Rockstars</a:t>
            </a:r>
            <a:r>
              <a:rPr lang="en-US" dirty="0"/>
              <a:t>/</a:t>
            </a:r>
            <a:r>
              <a:rPr lang="en-US" dirty="0" err="1"/>
              <a:t>Numbots</a:t>
            </a:r>
            <a:endParaRPr lang="en-GB" dirty="0"/>
          </a:p>
        </p:txBody>
      </p:sp>
      <p:sp>
        <p:nvSpPr>
          <p:cNvPr id="3" name="Content Placeholder 2"/>
          <p:cNvSpPr>
            <a:spLocks noGrp="1"/>
          </p:cNvSpPr>
          <p:nvPr>
            <p:ph idx="1"/>
          </p:nvPr>
        </p:nvSpPr>
        <p:spPr>
          <a:xfrm>
            <a:off x="473336" y="1845734"/>
            <a:ext cx="10682344" cy="4023360"/>
          </a:xfrm>
        </p:spPr>
        <p:txBody>
          <a:bodyPr>
            <a:normAutofit fontScale="92500" lnSpcReduction="20000"/>
          </a:bodyPr>
          <a:lstStyle/>
          <a:p>
            <a:r>
              <a:rPr lang="en-GB" dirty="0"/>
              <a:t>Times Tables </a:t>
            </a:r>
            <a:r>
              <a:rPr lang="en-GB" dirty="0" err="1"/>
              <a:t>Rockstars</a:t>
            </a:r>
            <a:r>
              <a:rPr lang="en-GB" dirty="0"/>
              <a:t> and Numbots are carefully sequenced programmes of daily times tables and addition and subtraction practice.</a:t>
            </a:r>
          </a:p>
          <a:p>
            <a:r>
              <a:rPr lang="en-GB" dirty="0"/>
              <a:t>Times Table </a:t>
            </a:r>
            <a:r>
              <a:rPr lang="en-GB" dirty="0" err="1"/>
              <a:t>Rockstars</a:t>
            </a:r>
            <a:r>
              <a:rPr lang="en-GB" dirty="0"/>
              <a:t> and Numbots are aimed at securing addition, subtraction, multiplication and division recall. It allows all children to built their fluency and reinforces key calculation skills and complements your child’s work on DoodleMaths. </a:t>
            </a:r>
            <a:endParaRPr lang="en-US" dirty="0"/>
          </a:p>
          <a:p>
            <a:r>
              <a:rPr lang="en-GB" dirty="0"/>
              <a:t>Numbots is a platform designed for boosting number recognition and addition and subtraction skills. It is important that your child develops efficient mental calculation strategies to add and subtract two-digit numbers, so that they can leave counting on their fingers behind, and </a:t>
            </a:r>
            <a:r>
              <a:rPr lang="en-GB" dirty="0" err="1"/>
              <a:t>NumBots</a:t>
            </a:r>
            <a:r>
              <a:rPr lang="en-GB" dirty="0"/>
              <a:t> will help do this.</a:t>
            </a:r>
          </a:p>
          <a:p>
            <a:r>
              <a:rPr lang="en-GB" dirty="0"/>
              <a:t>Times Tables </a:t>
            </a:r>
            <a:r>
              <a:rPr lang="en-GB" dirty="0" err="1"/>
              <a:t>Rockstars</a:t>
            </a:r>
            <a:r>
              <a:rPr lang="en-GB" dirty="0"/>
              <a:t> is a carefully sequenced programme of daily times tables practice. Each week concentrates on a different times table, with a recommended consolidation week for rehearsing the tables that have recently been practised every third week or so</a:t>
            </a:r>
            <a:r>
              <a:rPr lang="en-GB" dirty="0" smtClean="0"/>
              <a:t>.</a:t>
            </a:r>
          </a:p>
          <a:p>
            <a:r>
              <a:rPr lang="en-GB" dirty="0" smtClean="0"/>
              <a:t>By the end of Year 4, children are expected to know all of their times tables so your support is greatly appreciated.</a:t>
            </a:r>
            <a:endParaRPr lang="en-GB" dirty="0"/>
          </a:p>
          <a:p>
            <a:r>
              <a:rPr lang="en-GB" dirty="0"/>
              <a:t> </a:t>
            </a:r>
          </a:p>
          <a:p>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spTree>
    <p:extLst>
      <p:ext uri="{BB962C8B-B14F-4D97-AF65-F5344CB8AC3E}">
        <p14:creationId xmlns:p14="http://schemas.microsoft.com/office/powerpoint/2010/main" val="799271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Class </a:t>
            </a:r>
            <a:r>
              <a:rPr lang="en-US" dirty="0" smtClean="0"/>
              <a:t>Visits</a:t>
            </a:r>
            <a:endParaRPr lang="en-GB" dirty="0"/>
          </a:p>
        </p:txBody>
      </p:sp>
      <p:sp>
        <p:nvSpPr>
          <p:cNvPr id="3" name="Content Placeholder 2"/>
          <p:cNvSpPr>
            <a:spLocks noGrp="1"/>
          </p:cNvSpPr>
          <p:nvPr>
            <p:ph idx="1"/>
          </p:nvPr>
        </p:nvSpPr>
        <p:spPr>
          <a:xfrm>
            <a:off x="564776" y="1845733"/>
            <a:ext cx="10682344" cy="4023360"/>
          </a:xfrm>
        </p:spPr>
        <p:txBody>
          <a:bodyPr>
            <a:normAutofit/>
          </a:bodyPr>
          <a:lstStyle/>
          <a:p>
            <a:r>
              <a:rPr lang="en-US" dirty="0"/>
              <a:t>We are planning these class trips this year in Year 3 and they will take place in the terms as detailed below. We will send out more information about each visit closer to the time. </a:t>
            </a:r>
            <a:endParaRPr lang="en-GB" dirty="0"/>
          </a:p>
          <a:p>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647166720"/>
              </p:ext>
            </p:extLst>
          </p:nvPr>
        </p:nvGraphicFramePr>
        <p:xfrm>
          <a:off x="1087397" y="3365330"/>
          <a:ext cx="9312378" cy="1865548"/>
        </p:xfrm>
        <a:graphic>
          <a:graphicData uri="http://schemas.openxmlformats.org/drawingml/2006/table">
            <a:tbl>
              <a:tblPr firstRow="1" bandRow="1">
                <a:tableStyleId>{5C22544A-7EE6-4342-B048-85BDC9FD1C3A}</a:tableStyleId>
              </a:tblPr>
              <a:tblGrid>
                <a:gridCol w="1552063">
                  <a:extLst>
                    <a:ext uri="{9D8B030D-6E8A-4147-A177-3AD203B41FA5}">
                      <a16:colId xmlns:a16="http://schemas.microsoft.com/office/drawing/2014/main" val="375477854"/>
                    </a:ext>
                  </a:extLst>
                </a:gridCol>
                <a:gridCol w="1552063">
                  <a:extLst>
                    <a:ext uri="{9D8B030D-6E8A-4147-A177-3AD203B41FA5}">
                      <a16:colId xmlns:a16="http://schemas.microsoft.com/office/drawing/2014/main" val="2557138191"/>
                    </a:ext>
                  </a:extLst>
                </a:gridCol>
                <a:gridCol w="1552063">
                  <a:extLst>
                    <a:ext uri="{9D8B030D-6E8A-4147-A177-3AD203B41FA5}">
                      <a16:colId xmlns:a16="http://schemas.microsoft.com/office/drawing/2014/main" val="4201158273"/>
                    </a:ext>
                  </a:extLst>
                </a:gridCol>
                <a:gridCol w="1552063">
                  <a:extLst>
                    <a:ext uri="{9D8B030D-6E8A-4147-A177-3AD203B41FA5}">
                      <a16:colId xmlns:a16="http://schemas.microsoft.com/office/drawing/2014/main" val="976826157"/>
                    </a:ext>
                  </a:extLst>
                </a:gridCol>
                <a:gridCol w="1552063">
                  <a:extLst>
                    <a:ext uri="{9D8B030D-6E8A-4147-A177-3AD203B41FA5}">
                      <a16:colId xmlns:a16="http://schemas.microsoft.com/office/drawing/2014/main" val="3341558518"/>
                    </a:ext>
                  </a:extLst>
                </a:gridCol>
                <a:gridCol w="1552063">
                  <a:extLst>
                    <a:ext uri="{9D8B030D-6E8A-4147-A177-3AD203B41FA5}">
                      <a16:colId xmlns:a16="http://schemas.microsoft.com/office/drawing/2014/main" val="1062829062"/>
                    </a:ext>
                  </a:extLst>
                </a:gridCol>
              </a:tblGrid>
              <a:tr h="755566">
                <a:tc>
                  <a:txBody>
                    <a:bodyPr/>
                    <a:lstStyle/>
                    <a:p>
                      <a:r>
                        <a:rPr lang="en-US" sz="3600" dirty="0"/>
                        <a:t>Term</a:t>
                      </a:r>
                      <a:r>
                        <a:rPr lang="en-US" sz="3600" baseline="0" dirty="0"/>
                        <a:t> 1</a:t>
                      </a:r>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2</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3</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4</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5</a:t>
                      </a:r>
                      <a:endParaRPr lang="en-GB" sz="3600" dirty="0"/>
                    </a:p>
                    <a:p>
                      <a:endParaRPr lang="en-GB" sz="36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Term</a:t>
                      </a:r>
                      <a:r>
                        <a:rPr lang="en-US" sz="3600" baseline="0" dirty="0"/>
                        <a:t> 6</a:t>
                      </a:r>
                      <a:endParaRPr lang="en-GB" sz="3600" dirty="0"/>
                    </a:p>
                    <a:p>
                      <a:endParaRPr lang="en-GB" sz="3600" dirty="0"/>
                    </a:p>
                  </a:txBody>
                  <a:tcPr>
                    <a:noFill/>
                  </a:tcPr>
                </a:tc>
                <a:extLst>
                  <a:ext uri="{0D108BD9-81ED-4DB2-BD59-A6C34878D82A}">
                    <a16:rowId xmlns:a16="http://schemas.microsoft.com/office/drawing/2014/main" val="2210993115"/>
                  </a:ext>
                </a:extLst>
              </a:tr>
              <a:tr h="676828">
                <a:tc>
                  <a:txBody>
                    <a:bodyPr/>
                    <a:lstStyle/>
                    <a:p>
                      <a:endParaRPr lang="en-GB" dirty="0">
                        <a:solidFill>
                          <a:srgbClr val="00B050"/>
                        </a:solidFill>
                      </a:endParaRPr>
                    </a:p>
                  </a:txBody>
                  <a:tcPr>
                    <a:noFill/>
                  </a:tcPr>
                </a:tc>
                <a:tc>
                  <a:txBody>
                    <a:bodyPr/>
                    <a:lstStyle/>
                    <a:p>
                      <a:r>
                        <a:rPr lang="en-GB" dirty="0" smtClean="0">
                          <a:solidFill>
                            <a:srgbClr val="00B050"/>
                          </a:solidFill>
                        </a:rPr>
                        <a:t>Visiting pantomime</a:t>
                      </a:r>
                      <a:endParaRPr lang="en-GB" dirty="0">
                        <a:solidFill>
                          <a:srgbClr val="00B050"/>
                        </a:solidFill>
                      </a:endParaRPr>
                    </a:p>
                  </a:txBody>
                  <a:tcPr>
                    <a:noFill/>
                  </a:tcPr>
                </a:tc>
                <a:tc>
                  <a:txBody>
                    <a:bodyPr/>
                    <a:lstStyle/>
                    <a:p>
                      <a:endParaRPr lang="en-GB" dirty="0">
                        <a:solidFill>
                          <a:srgbClr val="00B050"/>
                        </a:solidFill>
                      </a:endParaRPr>
                    </a:p>
                  </a:txBody>
                  <a:tcPr>
                    <a:noFill/>
                  </a:tcPr>
                </a:tc>
                <a:tc>
                  <a:txBody>
                    <a:bodyPr/>
                    <a:lstStyle/>
                    <a:p>
                      <a:r>
                        <a:rPr lang="en-GB" dirty="0" smtClean="0">
                          <a:solidFill>
                            <a:srgbClr val="00B050"/>
                          </a:solidFill>
                        </a:rPr>
                        <a:t>Greek Day</a:t>
                      </a:r>
                      <a:endParaRPr lang="en-GB" dirty="0">
                        <a:solidFill>
                          <a:srgbClr val="00B050"/>
                        </a:solidFill>
                      </a:endParaRPr>
                    </a:p>
                  </a:txBody>
                  <a:tcPr>
                    <a:noFill/>
                  </a:tcPr>
                </a:tc>
                <a:tc>
                  <a:txBody>
                    <a:bodyPr/>
                    <a:lstStyle/>
                    <a:p>
                      <a:r>
                        <a:rPr lang="en-GB" dirty="0" smtClean="0">
                          <a:solidFill>
                            <a:srgbClr val="00B050"/>
                          </a:solidFill>
                        </a:rPr>
                        <a:t>Ascension Day Walk</a:t>
                      </a:r>
                      <a:endParaRPr lang="en-GB" dirty="0">
                        <a:solidFill>
                          <a:srgbClr val="00B050"/>
                        </a:solidFill>
                      </a:endParaRPr>
                    </a:p>
                  </a:txBody>
                  <a:tcPr>
                    <a:noFill/>
                  </a:tcPr>
                </a:tc>
                <a:tc>
                  <a:txBody>
                    <a:bodyPr/>
                    <a:lstStyle/>
                    <a:p>
                      <a:r>
                        <a:rPr lang="en-GB" dirty="0" smtClean="0">
                          <a:solidFill>
                            <a:srgbClr val="00B050"/>
                          </a:solidFill>
                        </a:rPr>
                        <a:t>Visit</a:t>
                      </a:r>
                      <a:r>
                        <a:rPr lang="en-GB" baseline="0" dirty="0" smtClean="0">
                          <a:solidFill>
                            <a:srgbClr val="00B050"/>
                          </a:solidFill>
                        </a:rPr>
                        <a:t> </a:t>
                      </a:r>
                      <a:r>
                        <a:rPr lang="en-GB" dirty="0" smtClean="0">
                          <a:solidFill>
                            <a:srgbClr val="00B050"/>
                          </a:solidFill>
                        </a:rPr>
                        <a:t>to </a:t>
                      </a:r>
                      <a:r>
                        <a:rPr lang="en-GB" dirty="0">
                          <a:solidFill>
                            <a:srgbClr val="00B050"/>
                          </a:solidFill>
                        </a:rPr>
                        <a:t>the Roman Baths</a:t>
                      </a:r>
                    </a:p>
                  </a:txBody>
                  <a:tcPr>
                    <a:noFill/>
                  </a:tcPr>
                </a:tc>
                <a:extLst>
                  <a:ext uri="{0D108BD9-81ED-4DB2-BD59-A6C34878D82A}">
                    <a16:rowId xmlns:a16="http://schemas.microsoft.com/office/drawing/2014/main" val="1592995380"/>
                  </a:ext>
                </a:extLst>
              </a:tr>
            </a:tbl>
          </a:graphicData>
        </a:graphic>
      </p:graphicFrame>
    </p:spTree>
    <p:extLst>
      <p:ext uri="{BB962C8B-B14F-4D97-AF65-F5344CB8AC3E}">
        <p14:creationId xmlns:p14="http://schemas.microsoft.com/office/powerpoint/2010/main" val="3111405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Extra Curricular Clubs </a:t>
            </a:r>
            <a:endParaRPr lang="en-GB" dirty="0"/>
          </a:p>
        </p:txBody>
      </p:sp>
      <p:sp>
        <p:nvSpPr>
          <p:cNvPr id="3" name="Content Placeholder 2"/>
          <p:cNvSpPr>
            <a:spLocks noGrp="1"/>
          </p:cNvSpPr>
          <p:nvPr>
            <p:ph idx="1"/>
          </p:nvPr>
        </p:nvSpPr>
        <p:spPr>
          <a:xfrm>
            <a:off x="573024" y="5582796"/>
            <a:ext cx="10682344" cy="698100"/>
          </a:xfrm>
        </p:spPr>
        <p:txBody>
          <a:bodyPr>
            <a:noAutofit/>
          </a:bodyPr>
          <a:lstStyle/>
          <a:p>
            <a:r>
              <a:rPr lang="en-GB" sz="2400" dirty="0">
                <a:hlinkClick r:id="rId3"/>
              </a:rPr>
              <a:t>https://www.saltfordschool.org.uk/assets/uploads/documents/clubs/club%20timetable.pdf</a:t>
            </a:r>
            <a:endParaRPr lang="en-GB" sz="2400" dirty="0"/>
          </a:p>
        </p:txBody>
      </p:sp>
      <p:pic>
        <p:nvPicPr>
          <p:cNvPr id="4" name="Picture 3"/>
          <p:cNvPicPr>
            <a:picLocks noChangeAspect="1"/>
          </p:cNvPicPr>
          <p:nvPr/>
        </p:nvPicPr>
        <p:blipFill rotWithShape="1">
          <a:blip r:embed="rId4"/>
          <a:srcRect l="20621" t="32157" r="51438" b="22823"/>
          <a:stretch/>
        </p:blipFill>
        <p:spPr>
          <a:xfrm>
            <a:off x="96819" y="161581"/>
            <a:ext cx="1290917" cy="1299976"/>
          </a:xfrm>
          <a:prstGeom prst="rect">
            <a:avLst/>
          </a:prstGeom>
        </p:spPr>
      </p:pic>
      <p:sp>
        <p:nvSpPr>
          <p:cNvPr id="5" name="TextBox 4"/>
          <p:cNvSpPr txBox="1"/>
          <p:nvPr/>
        </p:nvSpPr>
        <p:spPr>
          <a:xfrm>
            <a:off x="5641667" y="2145817"/>
            <a:ext cx="4152868" cy="2585323"/>
          </a:xfrm>
          <a:prstGeom prst="rect">
            <a:avLst/>
          </a:prstGeom>
          <a:noFill/>
        </p:spPr>
        <p:txBody>
          <a:bodyPr wrap="none" lIns="91440" tIns="45720" rIns="91440" bIns="45720" rtlCol="0" anchor="t">
            <a:spAutoFit/>
          </a:bodyPr>
          <a:lstStyle/>
          <a:p>
            <a:r>
              <a:rPr lang="en-GB" b="1" dirty="0" smtClean="0">
                <a:solidFill>
                  <a:schemeClr val="tx1">
                    <a:lumMod val="60000"/>
                    <a:lumOff val="40000"/>
                  </a:schemeClr>
                </a:solidFill>
              </a:rPr>
              <a:t>Tom </a:t>
            </a:r>
            <a:r>
              <a:rPr lang="en-GB" b="1" dirty="0">
                <a:solidFill>
                  <a:schemeClr val="tx1">
                    <a:lumMod val="60000"/>
                    <a:lumOff val="40000"/>
                  </a:schemeClr>
                </a:solidFill>
              </a:rPr>
              <a:t>Baker’s Cricket Club</a:t>
            </a:r>
            <a:r>
              <a:rPr lang="en-GB" dirty="0">
                <a:solidFill>
                  <a:schemeClr val="tx1">
                    <a:lumMod val="60000"/>
                    <a:lumOff val="40000"/>
                  </a:schemeClr>
                </a:solidFill>
              </a:rPr>
              <a:t> – For Years 1-6</a:t>
            </a:r>
          </a:p>
          <a:p>
            <a:r>
              <a:rPr lang="en-GB" b="1" dirty="0">
                <a:solidFill>
                  <a:schemeClr val="tx1">
                    <a:lumMod val="60000"/>
                    <a:lumOff val="40000"/>
                  </a:schemeClr>
                </a:solidFill>
              </a:rPr>
              <a:t>Danni’s Dance Academy</a:t>
            </a:r>
            <a:r>
              <a:rPr lang="en-GB" dirty="0">
                <a:solidFill>
                  <a:schemeClr val="tx1">
                    <a:lumMod val="60000"/>
                    <a:lumOff val="40000"/>
                  </a:schemeClr>
                </a:solidFill>
              </a:rPr>
              <a:t> – For Years 3 – 6. </a:t>
            </a:r>
            <a:endParaRPr lang="en-GB" dirty="0">
              <a:solidFill>
                <a:schemeClr val="tx1">
                  <a:lumMod val="60000"/>
                  <a:lumOff val="40000"/>
                </a:schemeClr>
              </a:solidFill>
              <a:cs typeface="Calibri"/>
            </a:endParaRPr>
          </a:p>
          <a:p>
            <a:r>
              <a:rPr lang="en-GB" b="1" dirty="0">
                <a:solidFill>
                  <a:schemeClr val="tx1">
                    <a:lumMod val="60000"/>
                    <a:lumOff val="40000"/>
                  </a:schemeClr>
                </a:solidFill>
              </a:rPr>
              <a:t>The STEM Factory -</a:t>
            </a:r>
            <a:r>
              <a:rPr lang="en-GB" dirty="0">
                <a:solidFill>
                  <a:schemeClr val="tx1">
                    <a:lumMod val="60000"/>
                    <a:lumOff val="40000"/>
                  </a:schemeClr>
                </a:solidFill>
              </a:rPr>
              <a:t> For Years </a:t>
            </a:r>
            <a:r>
              <a:rPr lang="en-GB" dirty="0" smtClean="0">
                <a:solidFill>
                  <a:schemeClr val="tx1">
                    <a:lumMod val="60000"/>
                    <a:lumOff val="40000"/>
                  </a:schemeClr>
                </a:solidFill>
              </a:rPr>
              <a:t>3-6</a:t>
            </a:r>
            <a:r>
              <a:rPr lang="en-GB" dirty="0">
                <a:solidFill>
                  <a:schemeClr val="tx1">
                    <a:lumMod val="60000"/>
                    <a:lumOff val="40000"/>
                  </a:schemeClr>
                </a:solidFill>
              </a:rPr>
              <a:t>  </a:t>
            </a:r>
          </a:p>
          <a:p>
            <a:r>
              <a:rPr lang="en-GB" b="1" dirty="0">
                <a:solidFill>
                  <a:schemeClr val="tx1">
                    <a:lumMod val="60000"/>
                    <a:lumOff val="40000"/>
                  </a:schemeClr>
                </a:solidFill>
              </a:rPr>
              <a:t>Basketball Club</a:t>
            </a:r>
            <a:r>
              <a:rPr lang="en-GB" dirty="0">
                <a:solidFill>
                  <a:schemeClr val="tx1">
                    <a:lumMod val="60000"/>
                    <a:lumOff val="40000"/>
                  </a:schemeClr>
                </a:solidFill>
              </a:rPr>
              <a:t> - For Years 3-6</a:t>
            </a:r>
          </a:p>
          <a:p>
            <a:r>
              <a:rPr lang="en-GB" b="1" dirty="0" smtClean="0">
                <a:solidFill>
                  <a:schemeClr val="tx1">
                    <a:lumMod val="60000"/>
                    <a:lumOff val="40000"/>
                  </a:schemeClr>
                </a:solidFill>
              </a:rPr>
              <a:t>Recorder </a:t>
            </a:r>
            <a:r>
              <a:rPr lang="en-GB" b="1" dirty="0">
                <a:solidFill>
                  <a:schemeClr val="tx1">
                    <a:lumMod val="60000"/>
                    <a:lumOff val="40000"/>
                  </a:schemeClr>
                </a:solidFill>
              </a:rPr>
              <a:t>Club</a:t>
            </a:r>
            <a:r>
              <a:rPr lang="en-GB" dirty="0">
                <a:solidFill>
                  <a:schemeClr val="tx1">
                    <a:lumMod val="60000"/>
                    <a:lumOff val="40000"/>
                  </a:schemeClr>
                </a:solidFill>
              </a:rPr>
              <a:t> </a:t>
            </a:r>
            <a:r>
              <a:rPr lang="en-GB" sz="1200" dirty="0">
                <a:solidFill>
                  <a:schemeClr val="tx1">
                    <a:lumMod val="60000"/>
                    <a:lumOff val="40000"/>
                  </a:schemeClr>
                </a:solidFill>
              </a:rPr>
              <a:t> </a:t>
            </a:r>
            <a:endParaRPr lang="en-GB" sz="1200" dirty="0" smtClean="0">
              <a:solidFill>
                <a:schemeClr val="tx1">
                  <a:lumMod val="60000"/>
                  <a:lumOff val="40000"/>
                </a:schemeClr>
              </a:solidFill>
            </a:endParaRPr>
          </a:p>
          <a:p>
            <a:r>
              <a:rPr lang="en-GB" b="1" dirty="0" smtClean="0">
                <a:solidFill>
                  <a:schemeClr val="tx1">
                    <a:lumMod val="60000"/>
                    <a:lumOff val="40000"/>
                  </a:schemeClr>
                </a:solidFill>
              </a:rPr>
              <a:t>Mr George’s Choir </a:t>
            </a:r>
            <a:r>
              <a:rPr lang="en-GB" dirty="0" smtClean="0">
                <a:solidFill>
                  <a:schemeClr val="tx1">
                    <a:lumMod val="60000"/>
                    <a:lumOff val="40000"/>
                  </a:schemeClr>
                </a:solidFill>
              </a:rPr>
              <a:t>– For Years 3-4</a:t>
            </a:r>
            <a:endParaRPr lang="en-GB" dirty="0">
              <a:solidFill>
                <a:schemeClr val="tx1">
                  <a:lumMod val="60000"/>
                  <a:lumOff val="40000"/>
                </a:schemeClr>
              </a:solidFill>
            </a:endParaRPr>
          </a:p>
          <a:p>
            <a:endParaRPr lang="en-GB" dirty="0">
              <a:solidFill>
                <a:srgbClr val="FF0000"/>
              </a:solidFill>
            </a:endParaRPr>
          </a:p>
          <a:p>
            <a:endParaRPr lang="en-GB" dirty="0">
              <a:solidFill>
                <a:srgbClr val="FF0000"/>
              </a:solidFill>
            </a:endParaRPr>
          </a:p>
          <a:p>
            <a:endParaRPr lang="en-GB" dirty="0"/>
          </a:p>
        </p:txBody>
      </p:sp>
      <p:sp>
        <p:nvSpPr>
          <p:cNvPr id="6" name="TextBox 5"/>
          <p:cNvSpPr txBox="1"/>
          <p:nvPr/>
        </p:nvSpPr>
        <p:spPr>
          <a:xfrm>
            <a:off x="573024" y="2007916"/>
            <a:ext cx="4730496" cy="2696123"/>
          </a:xfrm>
          <a:prstGeom prst="rect">
            <a:avLst/>
          </a:prstGeom>
          <a:noFill/>
        </p:spPr>
        <p:txBody>
          <a:bodyPr wrap="square" rtlCol="0">
            <a:spAutoFit/>
          </a:bodyPr>
          <a:lstStyle/>
          <a:p>
            <a:pPr>
              <a:lnSpc>
                <a:spcPct val="120000"/>
              </a:lnSpc>
            </a:pPr>
            <a:r>
              <a:rPr lang="en-GB" b="1" dirty="0">
                <a:solidFill>
                  <a:schemeClr val="tx1">
                    <a:lumMod val="60000"/>
                    <a:lumOff val="40000"/>
                  </a:schemeClr>
                </a:solidFill>
              </a:rPr>
              <a:t>Mollie Moon Sewing Club - </a:t>
            </a:r>
            <a:r>
              <a:rPr lang="en-GB" dirty="0">
                <a:solidFill>
                  <a:schemeClr val="tx1">
                    <a:lumMod val="60000"/>
                    <a:lumOff val="40000"/>
                  </a:schemeClr>
                </a:solidFill>
              </a:rPr>
              <a:t> For Years 2 - 6.  </a:t>
            </a:r>
          </a:p>
          <a:p>
            <a:pPr>
              <a:lnSpc>
                <a:spcPct val="120000"/>
              </a:lnSpc>
            </a:pPr>
            <a:r>
              <a:rPr lang="en-GB" b="1" dirty="0" smtClean="0">
                <a:solidFill>
                  <a:schemeClr val="tx1">
                    <a:lumMod val="60000"/>
                    <a:lumOff val="40000"/>
                  </a:schemeClr>
                </a:solidFill>
              </a:rPr>
              <a:t>Funky </a:t>
            </a:r>
            <a:r>
              <a:rPr lang="en-GB" b="1" dirty="0">
                <a:solidFill>
                  <a:schemeClr val="tx1">
                    <a:lumMod val="60000"/>
                    <a:lumOff val="40000"/>
                  </a:schemeClr>
                </a:solidFill>
              </a:rPr>
              <a:t>Art Club</a:t>
            </a:r>
            <a:r>
              <a:rPr lang="en-GB" dirty="0">
                <a:solidFill>
                  <a:schemeClr val="tx1">
                    <a:lumMod val="60000"/>
                    <a:lumOff val="40000"/>
                  </a:schemeClr>
                </a:solidFill>
              </a:rPr>
              <a:t> - For Years 3-6. </a:t>
            </a:r>
          </a:p>
          <a:p>
            <a:pPr>
              <a:lnSpc>
                <a:spcPct val="120000"/>
              </a:lnSpc>
            </a:pPr>
            <a:r>
              <a:rPr lang="en-GB" b="1" dirty="0">
                <a:solidFill>
                  <a:schemeClr val="tx1">
                    <a:lumMod val="60000"/>
                    <a:lumOff val="40000"/>
                  </a:schemeClr>
                </a:solidFill>
              </a:rPr>
              <a:t>Ricky’s Football Club</a:t>
            </a:r>
            <a:r>
              <a:rPr lang="en-GB" dirty="0">
                <a:solidFill>
                  <a:schemeClr val="tx1">
                    <a:lumMod val="60000"/>
                    <a:lumOff val="40000"/>
                  </a:schemeClr>
                </a:solidFill>
              </a:rPr>
              <a:t> –  For Years 1-6 </a:t>
            </a:r>
          </a:p>
          <a:p>
            <a:pPr>
              <a:lnSpc>
                <a:spcPct val="120000"/>
              </a:lnSpc>
            </a:pPr>
            <a:r>
              <a:rPr lang="en-GB" b="1" dirty="0">
                <a:solidFill>
                  <a:schemeClr val="tx1">
                    <a:lumMod val="60000"/>
                    <a:lumOff val="40000"/>
                  </a:schemeClr>
                </a:solidFill>
              </a:rPr>
              <a:t>Spanish Club</a:t>
            </a:r>
            <a:r>
              <a:rPr lang="en-GB" dirty="0">
                <a:solidFill>
                  <a:schemeClr val="tx1">
                    <a:lumMod val="60000"/>
                    <a:lumOff val="40000"/>
                  </a:schemeClr>
                </a:solidFill>
              </a:rPr>
              <a:t> - For Years 1-6   </a:t>
            </a:r>
          </a:p>
          <a:p>
            <a:pPr>
              <a:lnSpc>
                <a:spcPct val="120000"/>
              </a:lnSpc>
            </a:pPr>
            <a:r>
              <a:rPr lang="en-GB" b="1" dirty="0">
                <a:solidFill>
                  <a:schemeClr val="tx1">
                    <a:lumMod val="60000"/>
                    <a:lumOff val="40000"/>
                  </a:schemeClr>
                </a:solidFill>
              </a:rPr>
              <a:t>Girls Netball Club</a:t>
            </a:r>
            <a:r>
              <a:rPr lang="en-GB" dirty="0">
                <a:solidFill>
                  <a:schemeClr val="tx1">
                    <a:lumMod val="60000"/>
                    <a:lumOff val="40000"/>
                  </a:schemeClr>
                </a:solidFill>
              </a:rPr>
              <a:t> –  For Years 4-5    </a:t>
            </a:r>
          </a:p>
          <a:p>
            <a:pPr>
              <a:lnSpc>
                <a:spcPct val="120000"/>
              </a:lnSpc>
            </a:pPr>
            <a:r>
              <a:rPr lang="en-GB" b="1" dirty="0">
                <a:solidFill>
                  <a:schemeClr val="tx1">
                    <a:lumMod val="60000"/>
                    <a:lumOff val="40000"/>
                  </a:schemeClr>
                </a:solidFill>
              </a:rPr>
              <a:t>School Netball Team</a:t>
            </a:r>
            <a:r>
              <a:rPr lang="en-GB" dirty="0">
                <a:solidFill>
                  <a:schemeClr val="tx1">
                    <a:lumMod val="60000"/>
                    <a:lumOff val="40000"/>
                  </a:schemeClr>
                </a:solidFill>
              </a:rPr>
              <a:t> - For Year 6</a:t>
            </a:r>
          </a:p>
          <a:p>
            <a:pPr>
              <a:lnSpc>
                <a:spcPct val="120000"/>
              </a:lnSpc>
            </a:pPr>
            <a:r>
              <a:rPr lang="en-GB" b="1" dirty="0">
                <a:solidFill>
                  <a:schemeClr val="tx1">
                    <a:lumMod val="60000"/>
                    <a:lumOff val="40000"/>
                  </a:schemeClr>
                </a:solidFill>
              </a:rPr>
              <a:t>Gymnastics Club</a:t>
            </a:r>
            <a:r>
              <a:rPr lang="en-GB" dirty="0">
                <a:solidFill>
                  <a:schemeClr val="tx1">
                    <a:lumMod val="60000"/>
                    <a:lumOff val="40000"/>
                  </a:schemeClr>
                </a:solidFill>
              </a:rPr>
              <a:t> </a:t>
            </a:r>
          </a:p>
          <a:p>
            <a:endParaRPr lang="en-GB" dirty="0"/>
          </a:p>
        </p:txBody>
      </p:sp>
    </p:spTree>
    <p:extLst>
      <p:ext uri="{BB962C8B-B14F-4D97-AF65-F5344CB8AC3E}">
        <p14:creationId xmlns:p14="http://schemas.microsoft.com/office/powerpoint/2010/main" val="1642652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Music Lessons</a:t>
            </a:r>
            <a:endParaRPr lang="en-GB" dirty="0"/>
          </a:p>
        </p:txBody>
      </p:sp>
      <p:sp>
        <p:nvSpPr>
          <p:cNvPr id="3" name="Content Placeholder 2"/>
          <p:cNvSpPr>
            <a:spLocks noGrp="1"/>
          </p:cNvSpPr>
          <p:nvPr>
            <p:ph idx="1"/>
          </p:nvPr>
        </p:nvSpPr>
        <p:spPr>
          <a:xfrm>
            <a:off x="473336" y="1845734"/>
            <a:ext cx="10682344" cy="4023360"/>
          </a:xfrm>
        </p:spPr>
        <p:txBody>
          <a:bodyPr>
            <a:normAutofit fontScale="92500" lnSpcReduction="10000"/>
          </a:bodyPr>
          <a:lstStyle/>
          <a:p>
            <a:r>
              <a:rPr lang="en-US" dirty="0"/>
              <a:t>We offer a variety of musical instrument lesson at school:</a:t>
            </a:r>
          </a:p>
          <a:p>
            <a:pPr>
              <a:buFont typeface="Arial" panose="020B0604020202020204" pitchFamily="34" charset="0"/>
              <a:buChar char="•"/>
            </a:pPr>
            <a:r>
              <a:rPr lang="en-US" dirty="0"/>
              <a:t>Guitar</a:t>
            </a:r>
          </a:p>
          <a:p>
            <a:pPr>
              <a:buFont typeface="Arial" panose="020B0604020202020204" pitchFamily="34" charset="0"/>
              <a:buChar char="•"/>
            </a:pPr>
            <a:r>
              <a:rPr lang="en-US" dirty="0"/>
              <a:t>Flute</a:t>
            </a:r>
          </a:p>
          <a:p>
            <a:pPr>
              <a:buFont typeface="Arial" panose="020B0604020202020204" pitchFamily="34" charset="0"/>
              <a:buChar char="•"/>
            </a:pPr>
            <a:r>
              <a:rPr lang="en-US" dirty="0"/>
              <a:t>Clarinet</a:t>
            </a:r>
          </a:p>
          <a:p>
            <a:pPr>
              <a:buFont typeface="Arial" panose="020B0604020202020204" pitchFamily="34" charset="0"/>
              <a:buChar char="•"/>
            </a:pPr>
            <a:r>
              <a:rPr lang="en-US" dirty="0"/>
              <a:t>Saxophone</a:t>
            </a:r>
          </a:p>
          <a:p>
            <a:pPr>
              <a:buFont typeface="Arial" panose="020B0604020202020204" pitchFamily="34" charset="0"/>
              <a:buChar char="•"/>
            </a:pPr>
            <a:r>
              <a:rPr lang="en-US" dirty="0"/>
              <a:t>Drums</a:t>
            </a:r>
          </a:p>
          <a:p>
            <a:pPr>
              <a:buFont typeface="Arial" panose="020B0604020202020204" pitchFamily="34" charset="0"/>
              <a:buChar char="•"/>
            </a:pPr>
            <a:r>
              <a:rPr lang="en-US" dirty="0"/>
              <a:t>Violin </a:t>
            </a:r>
            <a:endParaRPr lang="en-US" dirty="0" smtClean="0"/>
          </a:p>
          <a:p>
            <a:pPr>
              <a:buFont typeface="Arial" panose="020B0604020202020204" pitchFamily="34" charset="0"/>
              <a:buChar char="•"/>
            </a:pPr>
            <a:r>
              <a:rPr lang="en-US" dirty="0" smtClean="0"/>
              <a:t>Voice</a:t>
            </a:r>
            <a:endParaRPr lang="en-US" dirty="0"/>
          </a:p>
          <a:p>
            <a:pPr>
              <a:buFont typeface="Arial" panose="020B0604020202020204" pitchFamily="34" charset="0"/>
              <a:buChar char="•"/>
            </a:pPr>
            <a:r>
              <a:rPr lang="en-US" dirty="0"/>
              <a:t>Piano</a:t>
            </a:r>
          </a:p>
          <a:p>
            <a:pPr>
              <a:buFont typeface="Arial" panose="020B0604020202020204" pitchFamily="34" charset="0"/>
              <a:buChar char="•"/>
            </a:pPr>
            <a:r>
              <a:rPr lang="en-US" dirty="0"/>
              <a:t>Recorders</a:t>
            </a:r>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sp>
        <p:nvSpPr>
          <p:cNvPr id="6" name="TextBox 5"/>
          <p:cNvSpPr txBox="1"/>
          <p:nvPr/>
        </p:nvSpPr>
        <p:spPr>
          <a:xfrm>
            <a:off x="7046976" y="5329941"/>
            <a:ext cx="4413504" cy="923330"/>
          </a:xfrm>
          <a:prstGeom prst="rect">
            <a:avLst/>
          </a:prstGeom>
          <a:noFill/>
        </p:spPr>
        <p:txBody>
          <a:bodyPr wrap="square" rtlCol="0">
            <a:spAutoFit/>
          </a:bodyPr>
          <a:lstStyle/>
          <a:p>
            <a:r>
              <a:rPr lang="en-GB" dirty="0">
                <a:solidFill>
                  <a:srgbClr val="FF0000"/>
                </a:solidFill>
              </a:rPr>
              <a:t>If your child is interested in Music Lessons, please contact the school office for further details.</a:t>
            </a:r>
          </a:p>
        </p:txBody>
      </p:sp>
      <p:pic>
        <p:nvPicPr>
          <p:cNvPr id="15364" name="Picture 4" descr="Cartoon music instruments Royalty Free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192"/>
          <a:stretch/>
        </p:blipFill>
        <p:spPr bwMode="auto">
          <a:xfrm>
            <a:off x="7617079" y="2002273"/>
            <a:ext cx="3282569" cy="321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981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Useful information and websites</a:t>
            </a:r>
            <a:endParaRPr lang="en-GB" dirty="0"/>
          </a:p>
        </p:txBody>
      </p:sp>
      <p:sp>
        <p:nvSpPr>
          <p:cNvPr id="3" name="Content Placeholder 2"/>
          <p:cNvSpPr>
            <a:spLocks noGrp="1"/>
          </p:cNvSpPr>
          <p:nvPr>
            <p:ph idx="1"/>
          </p:nvPr>
        </p:nvSpPr>
        <p:spPr>
          <a:xfrm>
            <a:off x="473336" y="1845734"/>
            <a:ext cx="11426056" cy="4023360"/>
          </a:xfrm>
        </p:spPr>
        <p:txBody>
          <a:bodyPr>
            <a:noAutofit/>
          </a:bodyPr>
          <a:lstStyle/>
          <a:p>
            <a:r>
              <a:rPr lang="en-GB" sz="1600" dirty="0"/>
              <a:t>DoodleMaths </a:t>
            </a:r>
            <a:r>
              <a:rPr lang="en-GB" sz="1600" dirty="0" smtClean="0"/>
              <a:t>- English, Times tables, Spellings</a:t>
            </a:r>
            <a:endParaRPr lang="en-GB" sz="1600" dirty="0"/>
          </a:p>
          <a:p>
            <a:r>
              <a:rPr lang="en-GB" sz="1600" dirty="0"/>
              <a:t>TT </a:t>
            </a:r>
            <a:r>
              <a:rPr lang="en-GB" sz="1600" dirty="0" err="1"/>
              <a:t>Rockstars</a:t>
            </a:r>
            <a:endParaRPr lang="en-GB" sz="1600" dirty="0"/>
          </a:p>
          <a:p>
            <a:r>
              <a:rPr lang="en-GB" sz="1600" dirty="0" smtClean="0"/>
              <a:t>Top Marks Maths</a:t>
            </a:r>
            <a:endParaRPr lang="en-GB" sz="1600" dirty="0"/>
          </a:p>
          <a:p>
            <a:r>
              <a:rPr lang="en-GB" sz="1600" dirty="0"/>
              <a:t>Numbots</a:t>
            </a:r>
          </a:p>
          <a:p>
            <a:r>
              <a:rPr lang="en-GB" sz="1600" dirty="0"/>
              <a:t>BBC </a:t>
            </a:r>
            <a:r>
              <a:rPr lang="en-GB" sz="1600" dirty="0" err="1" smtClean="0"/>
              <a:t>Bitesize</a:t>
            </a:r>
            <a:endParaRPr lang="en-GB" sz="1600" dirty="0"/>
          </a:p>
          <a:p>
            <a:r>
              <a:rPr lang="en-GB" sz="1600" dirty="0" smtClean="0"/>
              <a:t>Love </a:t>
            </a:r>
            <a:r>
              <a:rPr lang="en-GB" sz="1600" dirty="0"/>
              <a:t>Reading 4 Kids </a:t>
            </a:r>
            <a:endParaRPr lang="en-GB" sz="1600" dirty="0" smtClean="0"/>
          </a:p>
          <a:p>
            <a:r>
              <a:rPr lang="en-GB" sz="1600" dirty="0" smtClean="0"/>
              <a:t>Accelerated Reader</a:t>
            </a:r>
            <a:endParaRPr lang="en-GB" sz="1600" dirty="0"/>
          </a:p>
          <a:p>
            <a:endParaRPr lang="en-GB" sz="1600"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11266" name="Picture 2" descr="Ipad Cartoon High Res Stock Images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b="13321"/>
          <a:stretch/>
        </p:blipFill>
        <p:spPr bwMode="auto">
          <a:xfrm>
            <a:off x="6186364" y="2528486"/>
            <a:ext cx="2476500" cy="231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04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How to contact us</a:t>
            </a:r>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sp>
        <p:nvSpPr>
          <p:cNvPr id="5" name="Text Box 2"/>
          <p:cNvSpPr txBox="1">
            <a:spLocks noChangeArrowheads="1"/>
          </p:cNvSpPr>
          <p:nvPr/>
        </p:nvSpPr>
        <p:spPr bwMode="auto">
          <a:xfrm>
            <a:off x="2198560" y="2102612"/>
            <a:ext cx="7847648" cy="3766737"/>
          </a:xfrm>
          <a:prstGeom prst="rect">
            <a:avLst/>
          </a:prstGeom>
          <a:solidFill>
            <a:srgbClr val="FFFFFF"/>
          </a:solidFill>
          <a:ln w="57150">
            <a:noFill/>
            <a:miter lim="800000"/>
            <a:headEnd/>
            <a:tailEnd/>
          </a:ln>
        </p:spPr>
        <p:txBody>
          <a:bodyPr rot="0" vert="horz" wrap="square" lIns="91440" tIns="45720" rIns="91440" bIns="45720" anchor="t" anchorCtr="0">
            <a:spAutoFit/>
          </a:bodyPr>
          <a:lstStyle/>
          <a:p>
            <a:pPr algn="ct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You can contact us in many ways. We look forward to hearing from you. Any emails sent for the attention of the class teacher will be forwarded to them.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	01225 872185</a:t>
            </a:r>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contactus@saltfordschool.org.uk</a:t>
            </a:r>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www.saltfordschool.org.uk</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Image result for telephone"/>
          <p:cNvPicPr/>
          <p:nvPr/>
        </p:nvPicPr>
        <p:blipFill rotWithShape="1">
          <a:blip r:embed="rId4" cstate="print">
            <a:extLst>
              <a:ext uri="{28A0092B-C50C-407E-A947-70E740481C1C}">
                <a14:useLocalDpi xmlns:a14="http://schemas.microsoft.com/office/drawing/2010/main" val="0"/>
              </a:ext>
            </a:extLst>
          </a:blip>
          <a:srcRect l="2484" t="4144" r="2472" b="9765"/>
          <a:stretch/>
        </p:blipFill>
        <p:spPr bwMode="auto">
          <a:xfrm>
            <a:off x="2415603" y="3619918"/>
            <a:ext cx="606425" cy="419100"/>
          </a:xfrm>
          <a:prstGeom prst="rect">
            <a:avLst/>
          </a:prstGeom>
          <a:noFill/>
          <a:ln>
            <a:noFill/>
          </a:ln>
          <a:extLst>
            <a:ext uri="{53640926-AAD7-44D8-BBD7-CCE9431645EC}">
              <a14:shadowObscured xmlns:a14="http://schemas.microsoft.com/office/drawing/2010/main"/>
            </a:ext>
          </a:extLst>
        </p:spPr>
      </p:pic>
      <p:pic>
        <p:nvPicPr>
          <p:cNvPr id="7" name="Picture 6" descr="Image result for email cartoon"/>
          <p:cNvPicPr/>
          <p:nvPr/>
        </p:nvPicPr>
        <p:blipFill rotWithShape="1">
          <a:blip r:embed="rId5" cstate="print">
            <a:extLst>
              <a:ext uri="{28A0092B-C50C-407E-A947-70E740481C1C}">
                <a14:useLocalDpi xmlns:a14="http://schemas.microsoft.com/office/drawing/2010/main" val="0"/>
              </a:ext>
            </a:extLst>
          </a:blip>
          <a:srcRect l="14451" t="16022" r="13283" b="16740"/>
          <a:stretch/>
        </p:blipFill>
        <p:spPr bwMode="auto">
          <a:xfrm>
            <a:off x="2439098" y="4404270"/>
            <a:ext cx="592455" cy="551180"/>
          </a:xfrm>
          <a:prstGeom prst="rect">
            <a:avLst/>
          </a:prstGeom>
          <a:noFill/>
          <a:ln>
            <a:noFill/>
          </a:ln>
          <a:extLst>
            <a:ext uri="{53640926-AAD7-44D8-BBD7-CCE9431645EC}">
              <a14:shadowObscured xmlns:a14="http://schemas.microsoft.com/office/drawing/2010/main"/>
            </a:ext>
          </a:extLst>
        </p:spPr>
      </p:pic>
      <p:pic>
        <p:nvPicPr>
          <p:cNvPr id="8" name="Picture 7" descr="Image result for computer cartoo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9098" y="5258076"/>
            <a:ext cx="582930" cy="590550"/>
          </a:xfrm>
          <a:prstGeom prst="rect">
            <a:avLst/>
          </a:prstGeom>
          <a:noFill/>
          <a:ln>
            <a:noFill/>
          </a:ln>
        </p:spPr>
      </p:pic>
    </p:spTree>
    <p:extLst>
      <p:ext uri="{BB962C8B-B14F-4D97-AF65-F5344CB8AC3E}">
        <p14:creationId xmlns:p14="http://schemas.microsoft.com/office/powerpoint/2010/main" val="13376403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Thank you for attending</a:t>
            </a:r>
            <a:endParaRPr lang="en-GB" dirty="0"/>
          </a:p>
        </p:txBody>
      </p:sp>
      <p:sp>
        <p:nvSpPr>
          <p:cNvPr id="3" name="Content Placeholder 2"/>
          <p:cNvSpPr>
            <a:spLocks noGrp="1"/>
          </p:cNvSpPr>
          <p:nvPr>
            <p:ph idx="1"/>
          </p:nvPr>
        </p:nvSpPr>
        <p:spPr>
          <a:xfrm>
            <a:off x="473336" y="1845734"/>
            <a:ext cx="10682344" cy="4023360"/>
          </a:xfrm>
        </p:spPr>
        <p:txBody>
          <a:bodyPr>
            <a:normAutofit/>
          </a:bodyPr>
          <a:lstStyle/>
          <a:p>
            <a:endParaRPr lang="en-US" sz="4400" dirty="0"/>
          </a:p>
          <a:p>
            <a:r>
              <a:rPr lang="en-US" sz="3600" dirty="0"/>
              <a:t>Any Questions?</a:t>
            </a:r>
            <a:endParaRPr lang="en-GB" sz="3600"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10242" name="Picture 2" descr="New School Year, New Goals, New Opportunities - Your Therapy Sour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2792" y="1845734"/>
            <a:ext cx="2551048" cy="419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731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School Vision and Core Values</a:t>
            </a:r>
            <a:endParaRPr lang="en-GB" dirty="0"/>
          </a:p>
        </p:txBody>
      </p:sp>
      <p:sp>
        <p:nvSpPr>
          <p:cNvPr id="3" name="Content Placeholder 2"/>
          <p:cNvSpPr>
            <a:spLocks noGrp="1"/>
          </p:cNvSpPr>
          <p:nvPr>
            <p:ph idx="1"/>
          </p:nvPr>
        </p:nvSpPr>
        <p:spPr>
          <a:xfrm>
            <a:off x="473336" y="1845734"/>
            <a:ext cx="10682344" cy="4023360"/>
          </a:xfrm>
        </p:spPr>
        <p:txBody>
          <a:bodyPr/>
          <a:lstStyle/>
          <a:p>
            <a:r>
              <a:rPr lang="en-GB" dirty="0"/>
              <a:t>At </a:t>
            </a:r>
            <a:r>
              <a:rPr lang="en-GB" dirty="0" err="1"/>
              <a:t>Saltford</a:t>
            </a:r>
            <a:r>
              <a:rPr lang="en-GB" dirty="0"/>
              <a:t> C of E Primary School we believe anything is possible. We know that children have the right to be provided with a creative, innovative and exciting education that will inspire them to become lifelong learners who are enthusiastic and proud of everything they do. We want every child to excel in all aspects of their learning within an immersive, imaginative, expressive and inclusive environment. We want children to become confident discoverers, explorers and creators who live our Christian values. We keep children as the focus of everything we do. </a:t>
            </a:r>
          </a:p>
          <a:p>
            <a:pPr algn="ctr"/>
            <a:r>
              <a:rPr lang="en-GB" sz="2800" b="1" dirty="0"/>
              <a:t>“Caring for our Community”</a:t>
            </a:r>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5" name="Picture 4"/>
          <p:cNvPicPr>
            <a:picLocks noChangeAspect="1"/>
          </p:cNvPicPr>
          <p:nvPr/>
        </p:nvPicPr>
        <p:blipFill>
          <a:blip r:embed="rId4"/>
          <a:stretch>
            <a:fillRect/>
          </a:stretch>
        </p:blipFill>
        <p:spPr>
          <a:xfrm>
            <a:off x="1785768" y="4145748"/>
            <a:ext cx="8548027" cy="1831720"/>
          </a:xfrm>
          <a:prstGeom prst="rect">
            <a:avLst/>
          </a:prstGeom>
        </p:spPr>
      </p:pic>
    </p:spTree>
    <p:extLst>
      <p:ext uri="{BB962C8B-B14F-4D97-AF65-F5344CB8AC3E}">
        <p14:creationId xmlns:p14="http://schemas.microsoft.com/office/powerpoint/2010/main" val="29649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Uniform essentials</a:t>
            </a:r>
            <a:endParaRPr lang="en-GB" dirty="0"/>
          </a:p>
        </p:txBody>
      </p:sp>
      <p:sp>
        <p:nvSpPr>
          <p:cNvPr id="3" name="Content Placeholder 2"/>
          <p:cNvSpPr>
            <a:spLocks noGrp="1"/>
          </p:cNvSpPr>
          <p:nvPr>
            <p:ph idx="1"/>
          </p:nvPr>
        </p:nvSpPr>
        <p:spPr>
          <a:xfrm>
            <a:off x="473336" y="1845734"/>
            <a:ext cx="7853800" cy="4023360"/>
          </a:xfrm>
        </p:spPr>
        <p:txBody>
          <a:bodyPr>
            <a:normAutofit/>
          </a:bodyPr>
          <a:lstStyle/>
          <a:p>
            <a:r>
              <a:rPr lang="en-US" dirty="0"/>
              <a:t>These are the essentials each child should come to school with everyday</a:t>
            </a:r>
          </a:p>
          <a:p>
            <a:pPr>
              <a:buFont typeface="Arial" panose="020B0604020202020204" pitchFamily="34" charset="0"/>
              <a:buChar char="•"/>
            </a:pPr>
            <a:r>
              <a:rPr lang="en-US" dirty="0"/>
              <a:t> Book bag – This is provided when the children join the school and if lost a new one will need to be purchased from the school office. </a:t>
            </a:r>
          </a:p>
          <a:p>
            <a:pPr>
              <a:buFont typeface="Arial" panose="020B0604020202020204" pitchFamily="34" charset="0"/>
              <a:buChar char="•"/>
            </a:pPr>
            <a:r>
              <a:rPr lang="en-US" dirty="0"/>
              <a:t>Sun hat for warm weather in the spring, summer and autumn</a:t>
            </a:r>
          </a:p>
          <a:p>
            <a:pPr>
              <a:buFont typeface="Arial" panose="020B0604020202020204" pitchFamily="34" charset="0"/>
              <a:buChar char="•"/>
            </a:pPr>
            <a:r>
              <a:rPr lang="en-US" dirty="0"/>
              <a:t>Water bottle – a sports lid is ideal to prevent spillages. We have filtered water units throughout the school for children to refill from</a:t>
            </a:r>
            <a:r>
              <a:rPr lang="en-US" dirty="0" smtClean="0"/>
              <a:t>.</a:t>
            </a:r>
          </a:p>
          <a:p>
            <a:pPr>
              <a:buFont typeface="Arial" panose="020B0604020202020204" pitchFamily="34" charset="0"/>
              <a:buChar char="•"/>
            </a:pPr>
            <a:r>
              <a:rPr lang="en-US" dirty="0" smtClean="0"/>
              <a:t>Pencil case (small!) with pencils, rubber, ruler, </a:t>
            </a:r>
            <a:r>
              <a:rPr lang="en-US" dirty="0" err="1" smtClean="0"/>
              <a:t>coloured</a:t>
            </a:r>
            <a:r>
              <a:rPr lang="en-US" dirty="0" smtClean="0"/>
              <a:t> pencils, sharpener. No felt tip pens needed or possibly distracting stationary.</a:t>
            </a:r>
            <a:endParaRPr lang="en-US" dirty="0"/>
          </a:p>
          <a:p>
            <a:pPr marL="0" indent="0">
              <a:buNone/>
            </a:pPr>
            <a:r>
              <a:rPr lang="en-US" dirty="0" smtClean="0"/>
              <a:t>Please </a:t>
            </a:r>
            <a:r>
              <a:rPr lang="en-US" dirty="0"/>
              <a:t>can all items be named so they can be returned if misplaced. The lost property box can be found outside the hall doors in the EYFS/KS1 corridor, opposite Lime Class.</a:t>
            </a:r>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566" t="9572" r="6410" b="855"/>
          <a:stretch/>
        </p:blipFill>
        <p:spPr>
          <a:xfrm>
            <a:off x="8583094" y="2071293"/>
            <a:ext cx="2161173" cy="1595007"/>
          </a:xfrm>
          <a:prstGeom prst="rect">
            <a:avLst/>
          </a:prstGeom>
        </p:spPr>
      </p:pic>
      <p:pic>
        <p:nvPicPr>
          <p:cNvPr id="6" name="Picture 5">
            <a:extLst>
              <a:ext uri="{FF2B5EF4-FFF2-40B4-BE49-F238E27FC236}">
                <a16:creationId xmlns:a16="http://schemas.microsoft.com/office/drawing/2014/main" id="{ACFCAB71-B931-4C41-97AA-CA070BA73E30}"/>
              </a:ext>
            </a:extLst>
          </p:cNvPr>
          <p:cNvPicPr>
            <a:picLocks noChangeAspect="1"/>
          </p:cNvPicPr>
          <p:nvPr/>
        </p:nvPicPr>
        <p:blipFill>
          <a:blip r:embed="rId5"/>
          <a:stretch>
            <a:fillRect/>
          </a:stretch>
        </p:blipFill>
        <p:spPr>
          <a:xfrm>
            <a:off x="8583094" y="3714507"/>
            <a:ext cx="1749055" cy="1356891"/>
          </a:xfrm>
          <a:prstGeom prst="rect">
            <a:avLst/>
          </a:prstGeom>
        </p:spPr>
      </p:pic>
      <p:pic>
        <p:nvPicPr>
          <p:cNvPr id="7" name="Picture 6">
            <a:extLst>
              <a:ext uri="{FF2B5EF4-FFF2-40B4-BE49-F238E27FC236}">
                <a16:creationId xmlns:a16="http://schemas.microsoft.com/office/drawing/2014/main" id="{09AE6213-C4B3-4972-8C4A-45CFD405300E}"/>
              </a:ext>
            </a:extLst>
          </p:cNvPr>
          <p:cNvPicPr>
            <a:picLocks noChangeAspect="1"/>
          </p:cNvPicPr>
          <p:nvPr/>
        </p:nvPicPr>
        <p:blipFill>
          <a:blip r:embed="rId6"/>
          <a:stretch>
            <a:fillRect/>
          </a:stretch>
        </p:blipFill>
        <p:spPr>
          <a:xfrm>
            <a:off x="10953228" y="3857414"/>
            <a:ext cx="801279" cy="1371601"/>
          </a:xfrm>
          <a:prstGeom prst="rect">
            <a:avLst/>
          </a:prstGeom>
        </p:spPr>
      </p:pic>
      <p:pic>
        <p:nvPicPr>
          <p:cNvPr id="8" name="Picture 7"/>
          <p:cNvPicPr>
            <a:picLocks noChangeAspect="1"/>
          </p:cNvPicPr>
          <p:nvPr/>
        </p:nvPicPr>
        <p:blipFill>
          <a:blip r:embed="rId7"/>
          <a:stretch>
            <a:fillRect/>
          </a:stretch>
        </p:blipFill>
        <p:spPr>
          <a:xfrm>
            <a:off x="8583094" y="5071398"/>
            <a:ext cx="2240869" cy="1161932"/>
          </a:xfrm>
          <a:prstGeom prst="rect">
            <a:avLst/>
          </a:prstGeom>
        </p:spPr>
      </p:pic>
    </p:spTree>
    <p:extLst>
      <p:ext uri="{BB962C8B-B14F-4D97-AF65-F5344CB8AC3E}">
        <p14:creationId xmlns:p14="http://schemas.microsoft.com/office/powerpoint/2010/main" val="813202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Autumn/Winter</a:t>
            </a:r>
            <a:endParaRPr lang="en-GB" dirty="0"/>
          </a:p>
        </p:txBody>
      </p:sp>
      <p:sp>
        <p:nvSpPr>
          <p:cNvPr id="3" name="Content Placeholder 2"/>
          <p:cNvSpPr>
            <a:spLocks noGrp="1"/>
          </p:cNvSpPr>
          <p:nvPr>
            <p:ph idx="1"/>
          </p:nvPr>
        </p:nvSpPr>
        <p:spPr>
          <a:xfrm>
            <a:off x="473336" y="1845734"/>
            <a:ext cx="7673137" cy="4023360"/>
          </a:xfrm>
        </p:spPr>
        <p:txBody>
          <a:bodyPr vert="horz" lIns="0" tIns="45720" rIns="0" bIns="45720" rtlCol="0" anchor="t">
            <a:normAutofit fontScale="77500" lnSpcReduction="20000"/>
          </a:bodyPr>
          <a:lstStyle/>
          <a:p>
            <a:pPr>
              <a:buFont typeface="Arial" panose="020B0604020202020204" pitchFamily="34" charset="0"/>
              <a:buChar char="•"/>
            </a:pPr>
            <a:r>
              <a:rPr lang="en-US" dirty="0"/>
              <a:t> Polo shirt (red or white with or without logo)</a:t>
            </a:r>
          </a:p>
          <a:p>
            <a:pPr>
              <a:buFont typeface="Arial" panose="020B0604020202020204" pitchFamily="34" charset="0"/>
              <a:buChar char="•"/>
            </a:pPr>
            <a:r>
              <a:rPr lang="en-US" dirty="0"/>
              <a:t>Shirt or blouse (white</a:t>
            </a:r>
          </a:p>
          <a:p>
            <a:pPr>
              <a:buFont typeface="Arial" panose="020B0604020202020204" pitchFamily="34" charset="0"/>
              <a:buChar char="•"/>
            </a:pPr>
            <a:r>
              <a:rPr lang="en-US" dirty="0"/>
              <a:t>Sweatshirt or Cardigan (red with logo)</a:t>
            </a:r>
          </a:p>
          <a:p>
            <a:pPr>
              <a:buFont typeface="Arial" panose="020B0604020202020204" pitchFamily="34" charset="0"/>
              <a:buChar char="•"/>
            </a:pPr>
            <a:r>
              <a:rPr lang="en-US" dirty="0"/>
              <a:t>Fleece (red)</a:t>
            </a:r>
          </a:p>
          <a:p>
            <a:pPr>
              <a:buFont typeface="Arial" panose="020B0604020202020204" pitchFamily="34" charset="0"/>
              <a:buChar char="•"/>
            </a:pPr>
            <a:r>
              <a:rPr lang="en-US" dirty="0"/>
              <a:t>Dress (no shorter than knee length), skirt or trousers (grey and tailored fit only)</a:t>
            </a:r>
          </a:p>
          <a:p>
            <a:pPr>
              <a:buFont typeface="Arial" panose="020B0604020202020204" pitchFamily="34" charset="0"/>
              <a:buChar char="•"/>
            </a:pPr>
            <a:r>
              <a:rPr lang="en-US" dirty="0"/>
              <a:t>Tights (grey, black, white or red)</a:t>
            </a:r>
            <a:endParaRPr lang="en-US" dirty="0">
              <a:cs typeface="Calibri"/>
            </a:endParaRPr>
          </a:p>
          <a:p>
            <a:pPr>
              <a:buFont typeface="Arial" panose="020B0604020202020204" pitchFamily="34" charset="0"/>
              <a:buChar char="•"/>
            </a:pPr>
            <a:r>
              <a:rPr lang="en-US" dirty="0"/>
              <a:t>Plain socks (white, black or grey)</a:t>
            </a:r>
          </a:p>
          <a:p>
            <a:pPr>
              <a:buFont typeface="Arial" panose="020B0604020202020204" pitchFamily="34" charset="0"/>
              <a:buChar char="•"/>
            </a:pPr>
            <a:r>
              <a:rPr lang="en-US" dirty="0"/>
              <a:t>Plain shoes (black)</a:t>
            </a:r>
            <a:r>
              <a:rPr lang="en-GB" dirty="0"/>
              <a:t> – shoes should be functional and comfortable, EYFS and KS1 children should wear shoes with Velcro. KS2 children can wear laced shoes provided they can tie them</a:t>
            </a:r>
          </a:p>
          <a:p>
            <a:pPr>
              <a:buFont typeface="Arial" panose="020B0604020202020204" pitchFamily="34" charset="0"/>
              <a:buChar char="•"/>
            </a:pPr>
            <a:r>
              <a:rPr lang="en-US" dirty="0"/>
              <a:t>It is our preference that the sweatshirt /cardigan bear the school logo. It is helpful for younger children to have uniform with elasticated waists. </a:t>
            </a:r>
          </a:p>
          <a:p>
            <a:pPr marL="0" indent="0">
              <a:buNone/>
            </a:pPr>
            <a:r>
              <a:rPr lang="en-US" dirty="0"/>
              <a:t>Please name all uniform so it can be identified if misplaced</a:t>
            </a:r>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5" name="Picture 2" descr="https://attachments.office.net/owa/cevans@saltfordschool.org.uk/service.svc/s/GetAttachmentThumbnail?id=AAMkADgxZjZiYThmLTlkYzYtNDA3ZC1hZDY5LTljYzA3NWNhMTA2ZABGAAAAAAC2%2BMbeqKyaRaIjC84c44QkBwDzCSsA1L5OT43zxK2PbmH0AAAAAAEMAADzCSsA1L5OT43zxK2PbmH0AAEVaLZGAAABEgAQAJjwCj0FtNhJuJemqo9jJBQ%3D&amp;thumbnailType=2&amp;owa=outlook.office365.com&amp;scriptVer=2019090201.13&amp;X-OWA-CANARY=i8Cx8AO0dEW0fVTuj_9L2ECWXUt8N9cY368sVIfga0Rpa3T1XXpxqLSv5xI3N-IuLbv7eAtKfmo.&amp;token=eyJhbGciOiJSUzI1NiIsImtpZCI6IjA2MDBGOUY2NzQ2MjA3MzdFNzM0MDRFMjg3QzQ1QTgxOENCN0NFQjgiLCJ4NXQiOiJCZ0Q1OW5SaUJ6Zm5OQVRpaDhSYWdZeTN6cmciLCJ0eXAiOiJKV1QifQ.eyJvcmlnaW4iOiJodHRwczovL291dGxvb2sub2ZmaWNlMzY1LmNvbSIsInZlciI6IkV4Y2hhbmdlLkNhbGxiYWNrLlYxIiwiYXBwY3R4c2VuZGVyIjoiT3dhRG93bmxvYWRAYjQzYzRlMTUtNGNkMi00OWI1LWExMjktMTQzMjQ1ODE0ZDNhIiwiYXBwY3R4Ijoie1wibXNleGNocHJvdFwiOlwib3dhXCIsXCJwcmltYXJ5c2lkXCI6XCJTLTEtNS0yMS0yNjYwODM0MzI3LTEyNTk3NTY2MzQtMzA0NDQyMTI1NC0xNDg3NDg1MVwiLFwicHVpZFwiOlwiMTE1MzgzNjI5Njg4NDYxNzIyNlwiLFwib2lkXCI6XCIzMTIxM2ZiMS0xYTkyLTRlZTUtOWU1OS1hNTU2MmYxMmQzN2VcIixcInNjb3BlXCI6XCJPd2FEb3dubG9hZFwifSIsIm5iZiI6MTU2ODI5MDk3OSwiZXhwIjoxNTY4MjkxNTc5LCJpc3MiOiIwMDAwMDAwMi0wMDAwLTBmZjEtY2UwMC0wMDAwMDAwMDAwMDBAYjQzYzRlMTUtNGNkMi00OWI1LWExMjktMTQzMjQ1ODE0ZDNhIiwiYXVkIjoiMDAwMDAwMDItMDAwMC0wZmYxLWNlMDAtMDAwMDAwMDAwMDAwL2F0dGFjaG1lbnRzLm9mZmljZS5uZXRAYjQzYzRlMTUtNGNkMi00OWI1LWExMjktMTQzMjQ1ODE0ZDNhIn0.RX-Hn5IkgxD-mpgeiE_Fm-6Rv2ZVH5Q3Ho9-EEagSoD00fUXgfQYDvLHOc1Rc2o2yN8bYKsSSJQXPivUXVV88xo6Iu4kCpV9kRj6uwMvssXAa1koHt4iyq9gUjECS7TSVAZQ48p7aOUvCIAf6Yw_Pn9rDBKq_P02tzSp3YogBlXd2Z-P6fuvduZMHnGEW-wFq8x62bx3AseYBE6Zr5WKhJX_3-7Xm51d6g86ksTCsk1i10nn7oBNPwj13d0NzjGoq1VGjvf1cD8nsVzfugwLXph_jStHg6HxaPy7tLNkjwf5iVXBq26jmnCz2pfrQJnfdW9-6uEa0nscK-eRWuxDkw&amp;animation=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9055" y="1935346"/>
            <a:ext cx="1323345" cy="17543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4B69FB1-6733-4F4B-8C4A-FE03E7657B88}"/>
              </a:ext>
            </a:extLst>
          </p:cNvPr>
          <p:cNvPicPr>
            <a:picLocks noChangeAspect="1"/>
          </p:cNvPicPr>
          <p:nvPr/>
        </p:nvPicPr>
        <p:blipFill>
          <a:blip r:embed="rId5"/>
          <a:stretch>
            <a:fillRect/>
          </a:stretch>
        </p:blipFill>
        <p:spPr>
          <a:xfrm>
            <a:off x="9692399" y="1935346"/>
            <a:ext cx="1463279" cy="165810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7570" y="3921666"/>
            <a:ext cx="1464829" cy="194742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82407" y="3689689"/>
            <a:ext cx="1683262" cy="2237824"/>
          </a:xfrm>
          <a:prstGeom prst="rect">
            <a:avLst/>
          </a:prstGeom>
        </p:spPr>
      </p:pic>
    </p:spTree>
    <p:extLst>
      <p:ext uri="{BB962C8B-B14F-4D97-AF65-F5344CB8AC3E}">
        <p14:creationId xmlns:p14="http://schemas.microsoft.com/office/powerpoint/2010/main" val="487170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Spring/Summer</a:t>
            </a:r>
            <a:endParaRPr lang="en-GB" dirty="0"/>
          </a:p>
        </p:txBody>
      </p:sp>
      <p:sp>
        <p:nvSpPr>
          <p:cNvPr id="3" name="Content Placeholder 2"/>
          <p:cNvSpPr>
            <a:spLocks noGrp="1"/>
          </p:cNvSpPr>
          <p:nvPr>
            <p:ph idx="1"/>
          </p:nvPr>
        </p:nvSpPr>
        <p:spPr>
          <a:xfrm>
            <a:off x="473336" y="1845734"/>
            <a:ext cx="7091246" cy="4368030"/>
          </a:xfrm>
        </p:spPr>
        <p:txBody>
          <a:bodyPr vert="horz" lIns="0" tIns="45720" rIns="0" bIns="45720" rtlCol="0" anchor="t">
            <a:normAutofit fontScale="25000" lnSpcReduction="20000"/>
          </a:bodyPr>
          <a:lstStyle/>
          <a:p>
            <a:pPr>
              <a:buFont typeface="Arial" panose="020B0604020202020204" pitchFamily="34" charset="0"/>
              <a:buChar char="•"/>
            </a:pPr>
            <a:r>
              <a:rPr lang="en-US" sz="2600" dirty="0"/>
              <a:t> </a:t>
            </a:r>
            <a:r>
              <a:rPr lang="en-US" sz="6000" dirty="0"/>
              <a:t>Polo shirt (red or white with or without the logo)</a:t>
            </a:r>
          </a:p>
          <a:p>
            <a:pPr>
              <a:buFont typeface="Arial" panose="020B0604020202020204" pitchFamily="34" charset="0"/>
              <a:buChar char="•"/>
            </a:pPr>
            <a:r>
              <a:rPr lang="en-US" sz="6000" dirty="0"/>
              <a:t>Shirt or blouse (white</a:t>
            </a:r>
          </a:p>
          <a:p>
            <a:pPr>
              <a:buFont typeface="Arial" panose="020B0604020202020204" pitchFamily="34" charset="0"/>
              <a:buChar char="•"/>
            </a:pPr>
            <a:r>
              <a:rPr lang="en-US" sz="6000" dirty="0"/>
              <a:t>Sweatshirt or Cardigan (red with logo)</a:t>
            </a:r>
          </a:p>
          <a:p>
            <a:pPr>
              <a:buFont typeface="Arial" panose="020B0604020202020204" pitchFamily="34" charset="0"/>
              <a:buChar char="•"/>
            </a:pPr>
            <a:r>
              <a:rPr lang="en-US" sz="6000" dirty="0"/>
              <a:t>Fleece (red)</a:t>
            </a:r>
          </a:p>
          <a:p>
            <a:pPr>
              <a:buFont typeface="Arial" panose="020B0604020202020204" pitchFamily="34" charset="0"/>
              <a:buChar char="•"/>
            </a:pPr>
            <a:r>
              <a:rPr lang="en-US" sz="6000" dirty="0"/>
              <a:t>Dress (no shorter than knee length), skirt, shorts or trousers (grey and tailored fit only)</a:t>
            </a:r>
          </a:p>
          <a:p>
            <a:pPr>
              <a:buFont typeface="Arial" panose="020B0604020202020204" pitchFamily="34" charset="0"/>
              <a:buChar char="•"/>
            </a:pPr>
            <a:r>
              <a:rPr lang="en-US" sz="6000" dirty="0"/>
              <a:t>Summer Gingham Dress or playsuit (red check)</a:t>
            </a:r>
          </a:p>
          <a:p>
            <a:pPr>
              <a:buFont typeface="Arial" panose="020B0604020202020204" pitchFamily="34" charset="0"/>
              <a:buChar char="•"/>
            </a:pPr>
            <a:r>
              <a:rPr lang="en-US" sz="6000" dirty="0"/>
              <a:t>Plain tights (grey, black, white or red)</a:t>
            </a:r>
            <a:endParaRPr lang="en-US" sz="6000" dirty="0">
              <a:cs typeface="Calibri"/>
            </a:endParaRPr>
          </a:p>
          <a:p>
            <a:pPr>
              <a:buFont typeface="Arial" panose="020B0604020202020204" pitchFamily="34" charset="0"/>
              <a:buChar char="•"/>
            </a:pPr>
            <a:r>
              <a:rPr lang="en-US" sz="6000" dirty="0"/>
              <a:t>Plain socks (white, black or grey)</a:t>
            </a:r>
          </a:p>
          <a:p>
            <a:pPr>
              <a:buFont typeface="Arial" panose="020B0604020202020204" pitchFamily="34" charset="0"/>
              <a:buChar char="•"/>
            </a:pPr>
            <a:r>
              <a:rPr lang="en-US" sz="6000" dirty="0"/>
              <a:t>Shoes (black)</a:t>
            </a:r>
            <a:r>
              <a:rPr lang="en-GB" sz="6000" dirty="0"/>
              <a:t> – shoes should be functional and comfortable, EYFS and KS1 children should wear shoes with Velcro. KS2 children can wear laced shoes provided they can tie them</a:t>
            </a:r>
          </a:p>
          <a:p>
            <a:pPr>
              <a:buFont typeface="Arial" panose="020B0604020202020204" pitchFamily="34" charset="0"/>
              <a:buChar char="•"/>
            </a:pPr>
            <a:r>
              <a:rPr lang="en-US" sz="6000" dirty="0"/>
              <a:t>It is our preference that the sweatshirt /cardigan bear the school logo. It is helpful for younger children to have uniform with elasticated waists. </a:t>
            </a:r>
          </a:p>
          <a:p>
            <a:pPr marL="0" indent="0">
              <a:buNone/>
            </a:pPr>
            <a:r>
              <a:rPr lang="en-US" sz="6000" dirty="0"/>
              <a:t>Please name all uniform so it can be identified if misplaced</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GB"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5" name="Picture 4">
            <a:extLst>
              <a:ext uri="{FF2B5EF4-FFF2-40B4-BE49-F238E27FC236}">
                <a16:creationId xmlns:a16="http://schemas.microsoft.com/office/drawing/2014/main" id="{83FBB54A-5BD3-4243-8875-4691DA35F219}"/>
              </a:ext>
            </a:extLst>
          </p:cNvPr>
          <p:cNvPicPr>
            <a:picLocks noChangeAspect="1"/>
          </p:cNvPicPr>
          <p:nvPr/>
        </p:nvPicPr>
        <p:blipFill rotWithShape="1">
          <a:blip r:embed="rId4"/>
          <a:srcRect r="2526"/>
          <a:stretch/>
        </p:blipFill>
        <p:spPr>
          <a:xfrm>
            <a:off x="7948421" y="1845734"/>
            <a:ext cx="988442" cy="17043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7849" y="1874520"/>
            <a:ext cx="1504005" cy="1675514"/>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24359" t="15043" r="23675" b="14530"/>
          <a:stretch/>
        </p:blipFill>
        <p:spPr>
          <a:xfrm>
            <a:off x="7828911" y="3875544"/>
            <a:ext cx="1464609" cy="1984930"/>
          </a:xfrm>
          <a:prstGeom prst="rect">
            <a:avLst/>
          </a:prstGeom>
        </p:spPr>
      </p:pic>
      <p:pic>
        <p:nvPicPr>
          <p:cNvPr id="8" name="Picture 7">
            <a:extLst>
              <a:ext uri="{FF2B5EF4-FFF2-40B4-BE49-F238E27FC236}">
                <a16:creationId xmlns:a16="http://schemas.microsoft.com/office/drawing/2014/main" id="{F4006715-9EAB-45B7-850E-4F14F48A1F47}"/>
              </a:ext>
            </a:extLst>
          </p:cNvPr>
          <p:cNvPicPr>
            <a:picLocks noChangeAspect="1"/>
          </p:cNvPicPr>
          <p:nvPr/>
        </p:nvPicPr>
        <p:blipFill>
          <a:blip r:embed="rId7"/>
          <a:stretch>
            <a:fillRect/>
          </a:stretch>
        </p:blipFill>
        <p:spPr>
          <a:xfrm>
            <a:off x="9374947" y="3875544"/>
            <a:ext cx="1869807" cy="2155398"/>
          </a:xfrm>
          <a:prstGeom prst="rect">
            <a:avLst/>
          </a:prstGeom>
        </p:spPr>
      </p:pic>
    </p:spTree>
    <p:extLst>
      <p:ext uri="{BB962C8B-B14F-4D97-AF65-F5344CB8AC3E}">
        <p14:creationId xmlns:p14="http://schemas.microsoft.com/office/powerpoint/2010/main" val="3006292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Uniform extras – PE Kit</a:t>
            </a:r>
            <a:endParaRPr lang="en-GB" dirty="0"/>
          </a:p>
        </p:txBody>
      </p:sp>
      <p:sp>
        <p:nvSpPr>
          <p:cNvPr id="3" name="Content Placeholder 2"/>
          <p:cNvSpPr>
            <a:spLocks noGrp="1"/>
          </p:cNvSpPr>
          <p:nvPr>
            <p:ph idx="1"/>
          </p:nvPr>
        </p:nvSpPr>
        <p:spPr>
          <a:xfrm>
            <a:off x="473336" y="1845734"/>
            <a:ext cx="5553391" cy="4406054"/>
          </a:xfrm>
        </p:spPr>
        <p:txBody>
          <a:bodyPr>
            <a:noAutofit/>
          </a:bodyPr>
          <a:lstStyle/>
          <a:p>
            <a:r>
              <a:rPr lang="en-GB" sz="1800" dirty="0"/>
              <a:t>Red T-Shirt  - </a:t>
            </a:r>
            <a:r>
              <a:rPr lang="en-GB" sz="1800" dirty="0">
                <a:latin typeface="Arial" panose="020B0604020202020204" pitchFamily="34" charset="0"/>
                <a:cs typeface="Arial" panose="020B0604020202020204" pitchFamily="34" charset="0"/>
              </a:rPr>
              <a:t>http://www.harvemschoolwear.co.uk</a:t>
            </a:r>
            <a:endParaRPr lang="en-GB" sz="1800" dirty="0"/>
          </a:p>
          <a:p>
            <a:r>
              <a:rPr lang="en-US" sz="1800" dirty="0"/>
              <a:t>Red Hoodie - </a:t>
            </a:r>
            <a:r>
              <a:rPr lang="en-GB" sz="1800" dirty="0">
                <a:latin typeface="Arial" panose="020B0604020202020204" pitchFamily="34" charset="0"/>
                <a:cs typeface="Arial" panose="020B0604020202020204" pitchFamily="34" charset="0"/>
              </a:rPr>
              <a:t>http://www.harvemschoolwear.co.uk</a:t>
            </a:r>
            <a:endParaRPr lang="en-GB" sz="1800" dirty="0"/>
          </a:p>
          <a:p>
            <a:r>
              <a:rPr lang="en-GB" sz="1800" dirty="0"/>
              <a:t>Plain Red round neck t-shirt</a:t>
            </a:r>
          </a:p>
          <a:p>
            <a:r>
              <a:rPr lang="en-GB" sz="1800" dirty="0"/>
              <a:t>Black PE Shorts (no football shorts)</a:t>
            </a:r>
          </a:p>
          <a:p>
            <a:r>
              <a:rPr lang="en-GB" sz="1800" dirty="0"/>
              <a:t>Black PE Trousers (for winter)</a:t>
            </a:r>
          </a:p>
          <a:p>
            <a:r>
              <a:rPr lang="en-GB" sz="1800" dirty="0"/>
              <a:t>Trainers </a:t>
            </a:r>
          </a:p>
          <a:p>
            <a:r>
              <a:rPr lang="en-GB" sz="1800" dirty="0"/>
              <a:t>Black plain track suit top (with or without a hood)</a:t>
            </a:r>
          </a:p>
          <a:p>
            <a:r>
              <a:rPr lang="en-GB" sz="1800" dirty="0"/>
              <a:t>No large PE bags as these need to fit on cloakroom pegs</a:t>
            </a:r>
          </a:p>
          <a:p>
            <a:endParaRPr lang="en-GB" sz="1100"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5" name="Picture 4">
            <a:extLst>
              <a:ext uri="{FF2B5EF4-FFF2-40B4-BE49-F238E27FC236}">
                <a16:creationId xmlns:a16="http://schemas.microsoft.com/office/drawing/2014/main" id="{6529E2DE-180D-4581-826F-E8FE4EFB9402}"/>
              </a:ext>
            </a:extLst>
          </p:cNvPr>
          <p:cNvPicPr>
            <a:picLocks noChangeAspect="1"/>
          </p:cNvPicPr>
          <p:nvPr/>
        </p:nvPicPr>
        <p:blipFill>
          <a:blip r:embed="rId4"/>
          <a:stretch>
            <a:fillRect/>
          </a:stretch>
        </p:blipFill>
        <p:spPr>
          <a:xfrm>
            <a:off x="5570318" y="1908429"/>
            <a:ext cx="2068135" cy="1953239"/>
          </a:xfrm>
          <a:prstGeom prst="rect">
            <a:avLst/>
          </a:prstGeom>
        </p:spPr>
      </p:pic>
      <p:pic>
        <p:nvPicPr>
          <p:cNvPr id="6" name="Picture 2" descr="Image preview"/>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72" r="8287" b="7929"/>
          <a:stretch/>
        </p:blipFill>
        <p:spPr bwMode="auto">
          <a:xfrm rot="5400000">
            <a:off x="9382926" y="2674327"/>
            <a:ext cx="2418390" cy="19098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7182043" y="3915855"/>
            <a:ext cx="2353497" cy="2335933"/>
          </a:xfrm>
          <a:prstGeom prst="rect">
            <a:avLst/>
          </a:prstGeom>
        </p:spPr>
      </p:pic>
    </p:spTree>
    <p:extLst>
      <p:ext uri="{BB962C8B-B14F-4D97-AF65-F5344CB8AC3E}">
        <p14:creationId xmlns:p14="http://schemas.microsoft.com/office/powerpoint/2010/main" val="3557737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768" y="286603"/>
            <a:ext cx="9369911" cy="1450757"/>
          </a:xfrm>
        </p:spPr>
        <p:txBody>
          <a:bodyPr/>
          <a:lstStyle/>
          <a:p>
            <a:r>
              <a:rPr lang="en-US" dirty="0"/>
              <a:t>Uniform extras – Footwear</a:t>
            </a:r>
            <a:endParaRPr lang="en-GB" dirty="0"/>
          </a:p>
        </p:txBody>
      </p:sp>
      <p:sp>
        <p:nvSpPr>
          <p:cNvPr id="3" name="Content Placeholder 2"/>
          <p:cNvSpPr>
            <a:spLocks noGrp="1"/>
          </p:cNvSpPr>
          <p:nvPr>
            <p:ph idx="1"/>
          </p:nvPr>
        </p:nvSpPr>
        <p:spPr>
          <a:xfrm>
            <a:off x="473336" y="1845734"/>
            <a:ext cx="5248195" cy="4254620"/>
          </a:xfrm>
        </p:spPr>
        <p:txBody>
          <a:bodyPr>
            <a:noAutofit/>
          </a:bodyPr>
          <a:lstStyle/>
          <a:p>
            <a:pPr marL="0" indent="0">
              <a:buNone/>
            </a:pPr>
            <a:r>
              <a:rPr lang="en-GB" sz="1800" dirty="0"/>
              <a:t>At </a:t>
            </a:r>
            <a:r>
              <a:rPr lang="en-GB" sz="1800" dirty="0" err="1"/>
              <a:t>Saltford</a:t>
            </a:r>
            <a:r>
              <a:rPr lang="en-GB" sz="1800" dirty="0"/>
              <a:t> School we recognise the value of the outdoor environment and as such we want the children to be spending their break and lunchtimes outside all year round, in most weathers.</a:t>
            </a:r>
          </a:p>
          <a:p>
            <a:pPr marL="0" indent="0">
              <a:buNone/>
            </a:pPr>
            <a:r>
              <a:rPr lang="en-GB" sz="1800" dirty="0"/>
              <a:t>The children have the option of free flow between the playground and the field during their breaks and as such they will need to ensure they have appropriate footwear for when the weather is a bit damp.</a:t>
            </a:r>
          </a:p>
          <a:p>
            <a:pPr marL="0" indent="0">
              <a:buNone/>
            </a:pPr>
            <a:r>
              <a:rPr lang="en-GB" sz="1800" dirty="0"/>
              <a:t>Please can you ensure your child comes to school with a pair of wellington boots or waterproof outside shoes that the children can change into.  Classrooms have shoe stands/places for the footwear to stay in school all week but please make sure these are named.</a:t>
            </a:r>
          </a:p>
          <a:p>
            <a:endParaRPr lang="en-GB" sz="1100" dirty="0"/>
          </a:p>
        </p:txBody>
      </p:sp>
      <p:pic>
        <p:nvPicPr>
          <p:cNvPr id="4" name="Picture 3"/>
          <p:cNvPicPr>
            <a:picLocks noChangeAspect="1"/>
          </p:cNvPicPr>
          <p:nvPr/>
        </p:nvPicPr>
        <p:blipFill rotWithShape="1">
          <a:blip r:embed="rId3"/>
          <a:srcRect l="20621" t="32157" r="51438" b="22823"/>
          <a:stretch/>
        </p:blipFill>
        <p:spPr>
          <a:xfrm>
            <a:off x="96819" y="161581"/>
            <a:ext cx="1290917" cy="1299976"/>
          </a:xfrm>
          <a:prstGeom prst="rect">
            <a:avLst/>
          </a:prstGeom>
        </p:spPr>
      </p:pic>
      <p:pic>
        <p:nvPicPr>
          <p:cNvPr id="6" name="Picture 5"/>
          <p:cNvPicPr>
            <a:picLocks noChangeAspect="1"/>
          </p:cNvPicPr>
          <p:nvPr/>
        </p:nvPicPr>
        <p:blipFill>
          <a:blip r:embed="rId4"/>
          <a:stretch>
            <a:fillRect/>
          </a:stretch>
        </p:blipFill>
        <p:spPr>
          <a:xfrm>
            <a:off x="5721531" y="1845734"/>
            <a:ext cx="6156695" cy="3784358"/>
          </a:xfrm>
          <a:prstGeom prst="rect">
            <a:avLst/>
          </a:prstGeom>
        </p:spPr>
      </p:pic>
      <p:sp>
        <p:nvSpPr>
          <p:cNvPr id="10" name="Right Arrow 9"/>
          <p:cNvSpPr/>
          <p:nvPr/>
        </p:nvSpPr>
        <p:spPr>
          <a:xfrm>
            <a:off x="7589521" y="3500845"/>
            <a:ext cx="653142" cy="117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7106194" y="3737913"/>
            <a:ext cx="130629" cy="816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519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8">
      <a:dk1>
        <a:srgbClr val="CC0000"/>
      </a:dk1>
      <a:lt1>
        <a:srgbClr val="800000"/>
      </a:lt1>
      <a:dk2>
        <a:srgbClr val="F4F4F4"/>
      </a:dk2>
      <a:lt2>
        <a:srgbClr val="292929"/>
      </a:lt2>
      <a:accent1>
        <a:srgbClr val="A50021"/>
      </a:accent1>
      <a:accent2>
        <a:srgbClr val="8F8F8F"/>
      </a:accent2>
      <a:accent3>
        <a:srgbClr val="990000"/>
      </a:accent3>
      <a:accent4>
        <a:srgbClr val="989898"/>
      </a:accent4>
      <a:accent5>
        <a:srgbClr val="A50021"/>
      </a:accent5>
      <a:accent6>
        <a:srgbClr val="7F7F7F"/>
      </a:accent6>
      <a:hlink>
        <a:srgbClr val="CBCBCB"/>
      </a:hlink>
      <a:folHlink>
        <a:srgbClr val="46464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4057</TotalTime>
  <Words>4082</Words>
  <Application>Microsoft Office PowerPoint</Application>
  <PresentationFormat>Widescreen</PresentationFormat>
  <Paragraphs>496</Paragraphs>
  <Slides>38</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Times New Roman</vt:lpstr>
      <vt:lpstr>Retrospect</vt:lpstr>
      <vt:lpstr>Welcome to Year 3</vt:lpstr>
      <vt:lpstr>Year 3</vt:lpstr>
      <vt:lpstr>Futura Learning Partnership</vt:lpstr>
      <vt:lpstr>School Vision and Core Values</vt:lpstr>
      <vt:lpstr>Uniform essentials</vt:lpstr>
      <vt:lpstr>Autumn/Winter</vt:lpstr>
      <vt:lpstr>Spring/Summer</vt:lpstr>
      <vt:lpstr>Uniform extras – PE Kit</vt:lpstr>
      <vt:lpstr>Uniform extras – Footwear</vt:lpstr>
      <vt:lpstr>Drop off</vt:lpstr>
      <vt:lpstr>Attendance</vt:lpstr>
      <vt:lpstr>Lunchtimes</vt:lpstr>
      <vt:lpstr>Pick up</vt:lpstr>
      <vt:lpstr>What learning looks like in Year 3</vt:lpstr>
      <vt:lpstr>Positive Behaviour</vt:lpstr>
      <vt:lpstr>Golden Rules</vt:lpstr>
      <vt:lpstr>Anti-Bullying</vt:lpstr>
      <vt:lpstr>A typical timetable in Year 3 looks like this:</vt:lpstr>
      <vt:lpstr>Daily Reading</vt:lpstr>
      <vt:lpstr>English </vt:lpstr>
      <vt:lpstr>Maths </vt:lpstr>
      <vt:lpstr>  How to help with Maths at home</vt:lpstr>
      <vt:lpstr>How you can support your child</vt:lpstr>
      <vt:lpstr>PE</vt:lpstr>
      <vt:lpstr>History/Geography</vt:lpstr>
      <vt:lpstr>Science</vt:lpstr>
      <vt:lpstr>RE/Music/PSHE/French</vt:lpstr>
      <vt:lpstr>Homework</vt:lpstr>
      <vt:lpstr>Doodle</vt:lpstr>
      <vt:lpstr>Seesaw </vt:lpstr>
      <vt:lpstr>Spellings</vt:lpstr>
      <vt:lpstr>Times table Rockstars/Numbots</vt:lpstr>
      <vt:lpstr>Class Visits</vt:lpstr>
      <vt:lpstr>Extra Curricular Clubs </vt:lpstr>
      <vt:lpstr>Music Lessons</vt:lpstr>
      <vt:lpstr>Useful information and websites</vt:lpstr>
      <vt:lpstr>How to contact us</vt:lpstr>
      <vt:lpstr>Thank you for attending</vt:lpstr>
    </vt:vector>
  </TitlesOfParts>
  <Company>Saltford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C.Evans</dc:creator>
  <cp:lastModifiedBy>Mrs T.Nethercott</cp:lastModifiedBy>
  <cp:revision>236</cp:revision>
  <cp:lastPrinted>2022-06-14T12:05:19Z</cp:lastPrinted>
  <dcterms:created xsi:type="dcterms:W3CDTF">2020-02-13T15:14:32Z</dcterms:created>
  <dcterms:modified xsi:type="dcterms:W3CDTF">2023-07-05T08:15:15Z</dcterms:modified>
</cp:coreProperties>
</file>